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84" r:id="rId2"/>
    <p:sldId id="320" r:id="rId3"/>
    <p:sldId id="316" r:id="rId4"/>
    <p:sldId id="318" r:id="rId5"/>
    <p:sldId id="303" r:id="rId6"/>
    <p:sldId id="306" r:id="rId7"/>
    <p:sldId id="287" r:id="rId8"/>
    <p:sldId id="290" r:id="rId9"/>
    <p:sldId id="307" r:id="rId10"/>
    <p:sldId id="267" r:id="rId11"/>
    <p:sldId id="266" r:id="rId12"/>
    <p:sldId id="272" r:id="rId13"/>
    <p:sldId id="319" r:id="rId14"/>
    <p:sldId id="280" r:id="rId15"/>
    <p:sldId id="299" r:id="rId16"/>
    <p:sldId id="321" r:id="rId17"/>
    <p:sldId id="298" r:id="rId18"/>
    <p:sldId id="312" r:id="rId19"/>
    <p:sldId id="309" r:id="rId20"/>
    <p:sldId id="278" r:id="rId21"/>
    <p:sldId id="310" r:id="rId22"/>
    <p:sldId id="311" r:id="rId23"/>
    <p:sldId id="301" r:id="rId24"/>
    <p:sldId id="279" r:id="rId25"/>
    <p:sldId id="283" r:id="rId26"/>
    <p:sldId id="282" r:id="rId27"/>
    <p:sldId id="281" r:id="rId28"/>
    <p:sldId id="261" r:id="rId29"/>
    <p:sldId id="317" r:id="rId30"/>
  </p:sldIdLst>
  <p:sldSz cx="12192000" cy="6858000"/>
  <p:notesSz cx="6858000" cy="9144000"/>
  <p:custDataLst>
    <p:tags r:id="rId31"/>
  </p:custDataLst>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993366"/>
    <a:srgbClr val="9999FF"/>
    <a:srgbClr val="FFCC99"/>
    <a:srgbClr val="FFCCCC"/>
    <a:srgbClr val="FFFFCC"/>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نمط فاتح 1 - تمييز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نمط فاتح 1 - تميي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النمط الفاتح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نمط فاتح 1 - تمييز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BDBED569-4797-4DF1-A0F4-6AAB3CD982D8}" styleName="نمط فاتح 3 - تمييز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940675A-B579-460E-94D1-54222C63F5DA}" styleName="بلا نمط، شبكة جدول">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بلا نمط، بلا شبكة">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639" autoAdjust="0"/>
    <p:restoredTop sz="94660"/>
  </p:normalViewPr>
  <p:slideViewPr>
    <p:cSldViewPr snapToGrid="0">
      <p:cViewPr varScale="1">
        <p:scale>
          <a:sx n="86" d="100"/>
          <a:sy n="86" d="100"/>
        </p:scale>
        <p:origin x="54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0E75761-2FB9-03B5-B608-347285EEE376}"/>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EB709C8F-E92E-D685-06EC-73A5001174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D4C53CD4-4154-A732-573A-571CEC9A948D}"/>
              </a:ext>
            </a:extLst>
          </p:cNvPr>
          <p:cNvSpPr>
            <a:spLocks noGrp="1"/>
          </p:cNvSpPr>
          <p:nvPr>
            <p:ph type="dt" sz="half" idx="10"/>
          </p:nvPr>
        </p:nvSpPr>
        <p:spPr/>
        <p:txBody>
          <a:bodyPr/>
          <a:lstStyle/>
          <a:p>
            <a:fld id="{12961E49-2B0F-4A4F-B4D7-6C6E941FA60B}" type="datetimeFigureOut">
              <a:rPr lang="ar-SA" smtClean="0"/>
              <a:t>01/04/44</a:t>
            </a:fld>
            <a:endParaRPr lang="ar-SA"/>
          </a:p>
        </p:txBody>
      </p:sp>
      <p:sp>
        <p:nvSpPr>
          <p:cNvPr id="5" name="عنصر نائب للتذييل 4">
            <a:extLst>
              <a:ext uri="{FF2B5EF4-FFF2-40B4-BE49-F238E27FC236}">
                <a16:creationId xmlns:a16="http://schemas.microsoft.com/office/drawing/2014/main" id="{80051304-D9A5-AA56-B329-4D5DAE7DF772}"/>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5BC11CB4-2FF3-9048-42A5-B9F67E76314F}"/>
              </a:ext>
            </a:extLst>
          </p:cNvPr>
          <p:cNvSpPr>
            <a:spLocks noGrp="1"/>
          </p:cNvSpPr>
          <p:nvPr>
            <p:ph type="sldNum" sz="quarter" idx="12"/>
          </p:nvPr>
        </p:nvSpPr>
        <p:spPr/>
        <p:txBody>
          <a:bodyPr/>
          <a:lstStyle/>
          <a:p>
            <a:fld id="{46A8A33B-1D49-43D1-8496-5459A402BA57}" type="slidenum">
              <a:rPr lang="ar-SA" smtClean="0"/>
              <a:t>‹#›</a:t>
            </a:fld>
            <a:endParaRPr lang="ar-SA"/>
          </a:p>
        </p:txBody>
      </p:sp>
    </p:spTree>
    <p:extLst>
      <p:ext uri="{BB962C8B-B14F-4D97-AF65-F5344CB8AC3E}">
        <p14:creationId xmlns:p14="http://schemas.microsoft.com/office/powerpoint/2010/main" val="1452565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E03DD8F-D7C3-E1CE-B56E-15E4991DEE8E}"/>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0B9BD7CF-09A0-472C-5AFD-07B2F4EF920A}"/>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0FB07BF0-D37E-E87C-48E3-6F85BE65929E}"/>
              </a:ext>
            </a:extLst>
          </p:cNvPr>
          <p:cNvSpPr>
            <a:spLocks noGrp="1"/>
          </p:cNvSpPr>
          <p:nvPr>
            <p:ph type="dt" sz="half" idx="10"/>
          </p:nvPr>
        </p:nvSpPr>
        <p:spPr/>
        <p:txBody>
          <a:bodyPr/>
          <a:lstStyle/>
          <a:p>
            <a:fld id="{12961E49-2B0F-4A4F-B4D7-6C6E941FA60B}" type="datetimeFigureOut">
              <a:rPr lang="ar-SA" smtClean="0"/>
              <a:t>01/04/44</a:t>
            </a:fld>
            <a:endParaRPr lang="ar-SA"/>
          </a:p>
        </p:txBody>
      </p:sp>
      <p:sp>
        <p:nvSpPr>
          <p:cNvPr id="5" name="عنصر نائب للتذييل 4">
            <a:extLst>
              <a:ext uri="{FF2B5EF4-FFF2-40B4-BE49-F238E27FC236}">
                <a16:creationId xmlns:a16="http://schemas.microsoft.com/office/drawing/2014/main" id="{482D4B1E-2B89-8011-A896-9D231C8D98FE}"/>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F8FC7A7B-9C23-C099-5B17-68D010538E54}"/>
              </a:ext>
            </a:extLst>
          </p:cNvPr>
          <p:cNvSpPr>
            <a:spLocks noGrp="1"/>
          </p:cNvSpPr>
          <p:nvPr>
            <p:ph type="sldNum" sz="quarter" idx="12"/>
          </p:nvPr>
        </p:nvSpPr>
        <p:spPr/>
        <p:txBody>
          <a:bodyPr/>
          <a:lstStyle/>
          <a:p>
            <a:fld id="{46A8A33B-1D49-43D1-8496-5459A402BA57}" type="slidenum">
              <a:rPr lang="ar-SA" smtClean="0"/>
              <a:t>‹#›</a:t>
            </a:fld>
            <a:endParaRPr lang="ar-SA"/>
          </a:p>
        </p:txBody>
      </p:sp>
    </p:spTree>
    <p:extLst>
      <p:ext uri="{BB962C8B-B14F-4D97-AF65-F5344CB8AC3E}">
        <p14:creationId xmlns:p14="http://schemas.microsoft.com/office/powerpoint/2010/main" val="3029432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8E730D67-08E4-6A17-58D4-42C9B7F587F3}"/>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230A6F48-4E7E-FEB2-9968-172436B18017}"/>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3D71C8F3-953E-075B-BB35-0AD318DF7619}"/>
              </a:ext>
            </a:extLst>
          </p:cNvPr>
          <p:cNvSpPr>
            <a:spLocks noGrp="1"/>
          </p:cNvSpPr>
          <p:nvPr>
            <p:ph type="dt" sz="half" idx="10"/>
          </p:nvPr>
        </p:nvSpPr>
        <p:spPr/>
        <p:txBody>
          <a:bodyPr/>
          <a:lstStyle/>
          <a:p>
            <a:fld id="{12961E49-2B0F-4A4F-B4D7-6C6E941FA60B}" type="datetimeFigureOut">
              <a:rPr lang="ar-SA" smtClean="0"/>
              <a:t>01/04/44</a:t>
            </a:fld>
            <a:endParaRPr lang="ar-SA"/>
          </a:p>
        </p:txBody>
      </p:sp>
      <p:sp>
        <p:nvSpPr>
          <p:cNvPr id="5" name="عنصر نائب للتذييل 4">
            <a:extLst>
              <a:ext uri="{FF2B5EF4-FFF2-40B4-BE49-F238E27FC236}">
                <a16:creationId xmlns:a16="http://schemas.microsoft.com/office/drawing/2014/main" id="{9190E9CC-40E2-84F7-9385-C4B5E509DBD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255F32E4-3559-116B-0DDB-276C62455642}"/>
              </a:ext>
            </a:extLst>
          </p:cNvPr>
          <p:cNvSpPr>
            <a:spLocks noGrp="1"/>
          </p:cNvSpPr>
          <p:nvPr>
            <p:ph type="sldNum" sz="quarter" idx="12"/>
          </p:nvPr>
        </p:nvSpPr>
        <p:spPr/>
        <p:txBody>
          <a:bodyPr/>
          <a:lstStyle/>
          <a:p>
            <a:fld id="{46A8A33B-1D49-43D1-8496-5459A402BA57}" type="slidenum">
              <a:rPr lang="ar-SA" smtClean="0"/>
              <a:t>‹#›</a:t>
            </a:fld>
            <a:endParaRPr lang="ar-SA"/>
          </a:p>
        </p:txBody>
      </p:sp>
    </p:spTree>
    <p:extLst>
      <p:ext uri="{BB962C8B-B14F-4D97-AF65-F5344CB8AC3E}">
        <p14:creationId xmlns:p14="http://schemas.microsoft.com/office/powerpoint/2010/main" val="3257835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E60FD84-6BEE-B779-2FF0-64C5D4E1C5D9}"/>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546A05DD-A160-BCF5-88F1-1A264B46B071}"/>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2F3026E1-1300-BAA7-EF88-4ED8DB162551}"/>
              </a:ext>
            </a:extLst>
          </p:cNvPr>
          <p:cNvSpPr>
            <a:spLocks noGrp="1"/>
          </p:cNvSpPr>
          <p:nvPr>
            <p:ph type="dt" sz="half" idx="10"/>
          </p:nvPr>
        </p:nvSpPr>
        <p:spPr/>
        <p:txBody>
          <a:bodyPr/>
          <a:lstStyle/>
          <a:p>
            <a:fld id="{12961E49-2B0F-4A4F-B4D7-6C6E941FA60B}" type="datetimeFigureOut">
              <a:rPr lang="ar-SA" smtClean="0"/>
              <a:t>01/04/44</a:t>
            </a:fld>
            <a:endParaRPr lang="ar-SA"/>
          </a:p>
        </p:txBody>
      </p:sp>
      <p:sp>
        <p:nvSpPr>
          <p:cNvPr id="5" name="عنصر نائب للتذييل 4">
            <a:extLst>
              <a:ext uri="{FF2B5EF4-FFF2-40B4-BE49-F238E27FC236}">
                <a16:creationId xmlns:a16="http://schemas.microsoft.com/office/drawing/2014/main" id="{35D77480-89AD-F123-BF72-EEE25F20149B}"/>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F63755A5-FEC4-C436-B9F7-1202EF76DB83}"/>
              </a:ext>
            </a:extLst>
          </p:cNvPr>
          <p:cNvSpPr>
            <a:spLocks noGrp="1"/>
          </p:cNvSpPr>
          <p:nvPr>
            <p:ph type="sldNum" sz="quarter" idx="12"/>
          </p:nvPr>
        </p:nvSpPr>
        <p:spPr/>
        <p:txBody>
          <a:bodyPr/>
          <a:lstStyle/>
          <a:p>
            <a:fld id="{46A8A33B-1D49-43D1-8496-5459A402BA57}" type="slidenum">
              <a:rPr lang="ar-SA" smtClean="0"/>
              <a:t>‹#›</a:t>
            </a:fld>
            <a:endParaRPr lang="ar-SA"/>
          </a:p>
        </p:txBody>
      </p:sp>
    </p:spTree>
    <p:extLst>
      <p:ext uri="{BB962C8B-B14F-4D97-AF65-F5344CB8AC3E}">
        <p14:creationId xmlns:p14="http://schemas.microsoft.com/office/powerpoint/2010/main" val="2128113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D6152CE-0A2E-73DE-0F0E-BA21D1266017}"/>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05E944E5-8573-3E7B-3771-801010F9F6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B761804E-6FAF-59A2-9731-49BBA3483F17}"/>
              </a:ext>
            </a:extLst>
          </p:cNvPr>
          <p:cNvSpPr>
            <a:spLocks noGrp="1"/>
          </p:cNvSpPr>
          <p:nvPr>
            <p:ph type="dt" sz="half" idx="10"/>
          </p:nvPr>
        </p:nvSpPr>
        <p:spPr/>
        <p:txBody>
          <a:bodyPr/>
          <a:lstStyle/>
          <a:p>
            <a:fld id="{12961E49-2B0F-4A4F-B4D7-6C6E941FA60B}" type="datetimeFigureOut">
              <a:rPr lang="ar-SA" smtClean="0"/>
              <a:t>01/04/44</a:t>
            </a:fld>
            <a:endParaRPr lang="ar-SA"/>
          </a:p>
        </p:txBody>
      </p:sp>
      <p:sp>
        <p:nvSpPr>
          <p:cNvPr id="5" name="عنصر نائب للتذييل 4">
            <a:extLst>
              <a:ext uri="{FF2B5EF4-FFF2-40B4-BE49-F238E27FC236}">
                <a16:creationId xmlns:a16="http://schemas.microsoft.com/office/drawing/2014/main" id="{44F0027B-EB80-F689-FE95-0FFA2018BBF2}"/>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77B02DBB-05CD-C4E7-2867-E0F31E6F2926}"/>
              </a:ext>
            </a:extLst>
          </p:cNvPr>
          <p:cNvSpPr>
            <a:spLocks noGrp="1"/>
          </p:cNvSpPr>
          <p:nvPr>
            <p:ph type="sldNum" sz="quarter" idx="12"/>
          </p:nvPr>
        </p:nvSpPr>
        <p:spPr/>
        <p:txBody>
          <a:bodyPr/>
          <a:lstStyle/>
          <a:p>
            <a:fld id="{46A8A33B-1D49-43D1-8496-5459A402BA57}" type="slidenum">
              <a:rPr lang="ar-SA" smtClean="0"/>
              <a:t>‹#›</a:t>
            </a:fld>
            <a:endParaRPr lang="ar-SA"/>
          </a:p>
        </p:txBody>
      </p:sp>
    </p:spTree>
    <p:extLst>
      <p:ext uri="{BB962C8B-B14F-4D97-AF65-F5344CB8AC3E}">
        <p14:creationId xmlns:p14="http://schemas.microsoft.com/office/powerpoint/2010/main" val="202134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F96D51F-E144-6C5A-6D25-6EF5318AF39A}"/>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609C7223-05AE-082D-C512-01ACE51A7A81}"/>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FA798BCB-7CF2-A829-ACB3-ACE28C5EF690}"/>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14B91FD2-6713-69AF-4ADB-195450B1A20A}"/>
              </a:ext>
            </a:extLst>
          </p:cNvPr>
          <p:cNvSpPr>
            <a:spLocks noGrp="1"/>
          </p:cNvSpPr>
          <p:nvPr>
            <p:ph type="dt" sz="half" idx="10"/>
          </p:nvPr>
        </p:nvSpPr>
        <p:spPr/>
        <p:txBody>
          <a:bodyPr/>
          <a:lstStyle/>
          <a:p>
            <a:fld id="{12961E49-2B0F-4A4F-B4D7-6C6E941FA60B}" type="datetimeFigureOut">
              <a:rPr lang="ar-SA" smtClean="0"/>
              <a:t>01/04/44</a:t>
            </a:fld>
            <a:endParaRPr lang="ar-SA"/>
          </a:p>
        </p:txBody>
      </p:sp>
      <p:sp>
        <p:nvSpPr>
          <p:cNvPr id="6" name="عنصر نائب للتذييل 5">
            <a:extLst>
              <a:ext uri="{FF2B5EF4-FFF2-40B4-BE49-F238E27FC236}">
                <a16:creationId xmlns:a16="http://schemas.microsoft.com/office/drawing/2014/main" id="{D739D19E-33D7-9783-CF2A-D6686BB30ED0}"/>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DD575098-40F3-4BBF-60C2-548F31F3F13A}"/>
              </a:ext>
            </a:extLst>
          </p:cNvPr>
          <p:cNvSpPr>
            <a:spLocks noGrp="1"/>
          </p:cNvSpPr>
          <p:nvPr>
            <p:ph type="sldNum" sz="quarter" idx="12"/>
          </p:nvPr>
        </p:nvSpPr>
        <p:spPr/>
        <p:txBody>
          <a:bodyPr/>
          <a:lstStyle/>
          <a:p>
            <a:fld id="{46A8A33B-1D49-43D1-8496-5459A402BA57}" type="slidenum">
              <a:rPr lang="ar-SA" smtClean="0"/>
              <a:t>‹#›</a:t>
            </a:fld>
            <a:endParaRPr lang="ar-SA"/>
          </a:p>
        </p:txBody>
      </p:sp>
    </p:spTree>
    <p:extLst>
      <p:ext uri="{BB962C8B-B14F-4D97-AF65-F5344CB8AC3E}">
        <p14:creationId xmlns:p14="http://schemas.microsoft.com/office/powerpoint/2010/main" val="3046267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7F814F6-9CF0-96E4-C38E-1E9BC34E97E4}"/>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4BBF644D-9ADA-DEA9-ACB3-2DFDB1BDFE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70E03150-4C7A-71F9-0DCF-81846A727680}"/>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EA952D27-C528-6B81-A4B1-B9C8D1698C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1B5EDE73-6074-EB1D-073C-9730BA0E27CB}"/>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1280AB78-FC45-EA62-4BC7-5BBD692F8FAB}"/>
              </a:ext>
            </a:extLst>
          </p:cNvPr>
          <p:cNvSpPr>
            <a:spLocks noGrp="1"/>
          </p:cNvSpPr>
          <p:nvPr>
            <p:ph type="dt" sz="half" idx="10"/>
          </p:nvPr>
        </p:nvSpPr>
        <p:spPr/>
        <p:txBody>
          <a:bodyPr/>
          <a:lstStyle/>
          <a:p>
            <a:fld id="{12961E49-2B0F-4A4F-B4D7-6C6E941FA60B}" type="datetimeFigureOut">
              <a:rPr lang="ar-SA" smtClean="0"/>
              <a:t>01/04/44</a:t>
            </a:fld>
            <a:endParaRPr lang="ar-SA"/>
          </a:p>
        </p:txBody>
      </p:sp>
      <p:sp>
        <p:nvSpPr>
          <p:cNvPr id="8" name="عنصر نائب للتذييل 7">
            <a:extLst>
              <a:ext uri="{FF2B5EF4-FFF2-40B4-BE49-F238E27FC236}">
                <a16:creationId xmlns:a16="http://schemas.microsoft.com/office/drawing/2014/main" id="{509BE7B1-D229-F210-2224-D8A6F2B86C5B}"/>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B825757F-BEB0-1828-38A5-F3450B278489}"/>
              </a:ext>
            </a:extLst>
          </p:cNvPr>
          <p:cNvSpPr>
            <a:spLocks noGrp="1"/>
          </p:cNvSpPr>
          <p:nvPr>
            <p:ph type="sldNum" sz="quarter" idx="12"/>
          </p:nvPr>
        </p:nvSpPr>
        <p:spPr/>
        <p:txBody>
          <a:bodyPr/>
          <a:lstStyle/>
          <a:p>
            <a:fld id="{46A8A33B-1D49-43D1-8496-5459A402BA57}" type="slidenum">
              <a:rPr lang="ar-SA" smtClean="0"/>
              <a:t>‹#›</a:t>
            </a:fld>
            <a:endParaRPr lang="ar-SA"/>
          </a:p>
        </p:txBody>
      </p:sp>
    </p:spTree>
    <p:extLst>
      <p:ext uri="{BB962C8B-B14F-4D97-AF65-F5344CB8AC3E}">
        <p14:creationId xmlns:p14="http://schemas.microsoft.com/office/powerpoint/2010/main" val="2048486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29C5759-DDD5-4701-5627-E4BCF847B948}"/>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82B6AA1D-17CC-37C1-BDCB-54756E6290BE}"/>
              </a:ext>
            </a:extLst>
          </p:cNvPr>
          <p:cNvSpPr>
            <a:spLocks noGrp="1"/>
          </p:cNvSpPr>
          <p:nvPr>
            <p:ph type="dt" sz="half" idx="10"/>
          </p:nvPr>
        </p:nvSpPr>
        <p:spPr/>
        <p:txBody>
          <a:bodyPr/>
          <a:lstStyle/>
          <a:p>
            <a:fld id="{12961E49-2B0F-4A4F-B4D7-6C6E941FA60B}" type="datetimeFigureOut">
              <a:rPr lang="ar-SA" smtClean="0"/>
              <a:t>01/04/44</a:t>
            </a:fld>
            <a:endParaRPr lang="ar-SA"/>
          </a:p>
        </p:txBody>
      </p:sp>
      <p:sp>
        <p:nvSpPr>
          <p:cNvPr id="4" name="عنصر نائب للتذييل 3">
            <a:extLst>
              <a:ext uri="{FF2B5EF4-FFF2-40B4-BE49-F238E27FC236}">
                <a16:creationId xmlns:a16="http://schemas.microsoft.com/office/drawing/2014/main" id="{6AA342F9-A9FA-356E-87C6-1BF54EA963CF}"/>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A3206492-AF81-BD06-F82B-F946A8FEDC2D}"/>
              </a:ext>
            </a:extLst>
          </p:cNvPr>
          <p:cNvSpPr>
            <a:spLocks noGrp="1"/>
          </p:cNvSpPr>
          <p:nvPr>
            <p:ph type="sldNum" sz="quarter" idx="12"/>
          </p:nvPr>
        </p:nvSpPr>
        <p:spPr/>
        <p:txBody>
          <a:bodyPr/>
          <a:lstStyle/>
          <a:p>
            <a:fld id="{46A8A33B-1D49-43D1-8496-5459A402BA57}" type="slidenum">
              <a:rPr lang="ar-SA" smtClean="0"/>
              <a:t>‹#›</a:t>
            </a:fld>
            <a:endParaRPr lang="ar-SA"/>
          </a:p>
        </p:txBody>
      </p:sp>
    </p:spTree>
    <p:extLst>
      <p:ext uri="{BB962C8B-B14F-4D97-AF65-F5344CB8AC3E}">
        <p14:creationId xmlns:p14="http://schemas.microsoft.com/office/powerpoint/2010/main" val="3610752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F5ED4086-DF0D-E345-B0E2-C693AF94045E}"/>
              </a:ext>
            </a:extLst>
          </p:cNvPr>
          <p:cNvSpPr>
            <a:spLocks noGrp="1"/>
          </p:cNvSpPr>
          <p:nvPr>
            <p:ph type="dt" sz="half" idx="10"/>
          </p:nvPr>
        </p:nvSpPr>
        <p:spPr/>
        <p:txBody>
          <a:bodyPr/>
          <a:lstStyle/>
          <a:p>
            <a:fld id="{12961E49-2B0F-4A4F-B4D7-6C6E941FA60B}" type="datetimeFigureOut">
              <a:rPr lang="ar-SA" smtClean="0"/>
              <a:t>01/04/44</a:t>
            </a:fld>
            <a:endParaRPr lang="ar-SA"/>
          </a:p>
        </p:txBody>
      </p:sp>
      <p:sp>
        <p:nvSpPr>
          <p:cNvPr id="3" name="عنصر نائب للتذييل 2">
            <a:extLst>
              <a:ext uri="{FF2B5EF4-FFF2-40B4-BE49-F238E27FC236}">
                <a16:creationId xmlns:a16="http://schemas.microsoft.com/office/drawing/2014/main" id="{586EA9EC-6C56-7C33-5EC4-7B627FE4506F}"/>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F64C9C4A-F569-4F03-9347-C34AE83A4FE1}"/>
              </a:ext>
            </a:extLst>
          </p:cNvPr>
          <p:cNvSpPr>
            <a:spLocks noGrp="1"/>
          </p:cNvSpPr>
          <p:nvPr>
            <p:ph type="sldNum" sz="quarter" idx="12"/>
          </p:nvPr>
        </p:nvSpPr>
        <p:spPr/>
        <p:txBody>
          <a:bodyPr/>
          <a:lstStyle/>
          <a:p>
            <a:fld id="{46A8A33B-1D49-43D1-8496-5459A402BA57}" type="slidenum">
              <a:rPr lang="ar-SA" smtClean="0"/>
              <a:t>‹#›</a:t>
            </a:fld>
            <a:endParaRPr lang="ar-SA"/>
          </a:p>
        </p:txBody>
      </p:sp>
    </p:spTree>
    <p:extLst>
      <p:ext uri="{BB962C8B-B14F-4D97-AF65-F5344CB8AC3E}">
        <p14:creationId xmlns:p14="http://schemas.microsoft.com/office/powerpoint/2010/main" val="3482835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570E3B3-EEDD-503B-3D2D-D084A32BFC7D}"/>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A21012E2-A8C1-FFFD-A5EC-F3E0DDA990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91F77C5A-6D1A-1347-3830-40CBD46B30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0A47DA8B-6CA5-2ADD-2B85-FBD37E79292A}"/>
              </a:ext>
            </a:extLst>
          </p:cNvPr>
          <p:cNvSpPr>
            <a:spLocks noGrp="1"/>
          </p:cNvSpPr>
          <p:nvPr>
            <p:ph type="dt" sz="half" idx="10"/>
          </p:nvPr>
        </p:nvSpPr>
        <p:spPr/>
        <p:txBody>
          <a:bodyPr/>
          <a:lstStyle/>
          <a:p>
            <a:fld id="{12961E49-2B0F-4A4F-B4D7-6C6E941FA60B}" type="datetimeFigureOut">
              <a:rPr lang="ar-SA" smtClean="0"/>
              <a:t>01/04/44</a:t>
            </a:fld>
            <a:endParaRPr lang="ar-SA"/>
          </a:p>
        </p:txBody>
      </p:sp>
      <p:sp>
        <p:nvSpPr>
          <p:cNvPr id="6" name="عنصر نائب للتذييل 5">
            <a:extLst>
              <a:ext uri="{FF2B5EF4-FFF2-40B4-BE49-F238E27FC236}">
                <a16:creationId xmlns:a16="http://schemas.microsoft.com/office/drawing/2014/main" id="{E357C8D0-2578-EBF6-04BB-3BA98B06F367}"/>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C4060146-90AB-B2E0-71F1-890FCB876748}"/>
              </a:ext>
            </a:extLst>
          </p:cNvPr>
          <p:cNvSpPr>
            <a:spLocks noGrp="1"/>
          </p:cNvSpPr>
          <p:nvPr>
            <p:ph type="sldNum" sz="quarter" idx="12"/>
          </p:nvPr>
        </p:nvSpPr>
        <p:spPr/>
        <p:txBody>
          <a:bodyPr/>
          <a:lstStyle/>
          <a:p>
            <a:fld id="{46A8A33B-1D49-43D1-8496-5459A402BA57}" type="slidenum">
              <a:rPr lang="ar-SA" smtClean="0"/>
              <a:t>‹#›</a:t>
            </a:fld>
            <a:endParaRPr lang="ar-SA"/>
          </a:p>
        </p:txBody>
      </p:sp>
    </p:spTree>
    <p:extLst>
      <p:ext uri="{BB962C8B-B14F-4D97-AF65-F5344CB8AC3E}">
        <p14:creationId xmlns:p14="http://schemas.microsoft.com/office/powerpoint/2010/main" val="2660903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A63D207-CC81-E1DC-22C5-25AA01F666C9}"/>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D55E5369-B96A-0B58-A065-CA433512BA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75F863C4-638C-2085-3585-30E7AEEAF5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2F4543C9-F169-A037-DB0E-4854620A6787}"/>
              </a:ext>
            </a:extLst>
          </p:cNvPr>
          <p:cNvSpPr>
            <a:spLocks noGrp="1"/>
          </p:cNvSpPr>
          <p:nvPr>
            <p:ph type="dt" sz="half" idx="10"/>
          </p:nvPr>
        </p:nvSpPr>
        <p:spPr/>
        <p:txBody>
          <a:bodyPr/>
          <a:lstStyle/>
          <a:p>
            <a:fld id="{12961E49-2B0F-4A4F-B4D7-6C6E941FA60B}" type="datetimeFigureOut">
              <a:rPr lang="ar-SA" smtClean="0"/>
              <a:t>01/04/44</a:t>
            </a:fld>
            <a:endParaRPr lang="ar-SA"/>
          </a:p>
        </p:txBody>
      </p:sp>
      <p:sp>
        <p:nvSpPr>
          <p:cNvPr id="6" name="عنصر نائب للتذييل 5">
            <a:extLst>
              <a:ext uri="{FF2B5EF4-FFF2-40B4-BE49-F238E27FC236}">
                <a16:creationId xmlns:a16="http://schemas.microsoft.com/office/drawing/2014/main" id="{15206D67-FB9F-F769-AAEB-DDEDF199A888}"/>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00132CB3-4EE2-15C7-7888-ED0D0C4065A8}"/>
              </a:ext>
            </a:extLst>
          </p:cNvPr>
          <p:cNvSpPr>
            <a:spLocks noGrp="1"/>
          </p:cNvSpPr>
          <p:nvPr>
            <p:ph type="sldNum" sz="quarter" idx="12"/>
          </p:nvPr>
        </p:nvSpPr>
        <p:spPr/>
        <p:txBody>
          <a:bodyPr/>
          <a:lstStyle/>
          <a:p>
            <a:fld id="{46A8A33B-1D49-43D1-8496-5459A402BA57}" type="slidenum">
              <a:rPr lang="ar-SA" smtClean="0"/>
              <a:t>‹#›</a:t>
            </a:fld>
            <a:endParaRPr lang="ar-SA"/>
          </a:p>
        </p:txBody>
      </p:sp>
    </p:spTree>
    <p:extLst>
      <p:ext uri="{BB962C8B-B14F-4D97-AF65-F5344CB8AC3E}">
        <p14:creationId xmlns:p14="http://schemas.microsoft.com/office/powerpoint/2010/main" val="1512832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E82EE502-675D-5AB7-27FF-E9F2010ADDE7}"/>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A486FAE5-2F17-DB28-DA28-DC4D9B581823}"/>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891C8F80-1619-3A61-220E-569B198AF2C7}"/>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2961E49-2B0F-4A4F-B4D7-6C6E941FA60B}" type="datetimeFigureOut">
              <a:rPr lang="ar-SA" smtClean="0"/>
              <a:t>01/04/44</a:t>
            </a:fld>
            <a:endParaRPr lang="ar-SA"/>
          </a:p>
        </p:txBody>
      </p:sp>
      <p:sp>
        <p:nvSpPr>
          <p:cNvPr id="5" name="عنصر نائب للتذييل 4">
            <a:extLst>
              <a:ext uri="{FF2B5EF4-FFF2-40B4-BE49-F238E27FC236}">
                <a16:creationId xmlns:a16="http://schemas.microsoft.com/office/drawing/2014/main" id="{24E5665C-800B-2E51-2BE9-072B06D45A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F0395D68-8250-25D2-FAB3-D7473F30F2F4}"/>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6A8A33B-1D49-43D1-8496-5459A402BA57}" type="slidenum">
              <a:rPr lang="ar-SA" smtClean="0"/>
              <a:t>‹#›</a:t>
            </a:fld>
            <a:endParaRPr lang="ar-SA"/>
          </a:p>
        </p:txBody>
      </p:sp>
    </p:spTree>
    <p:extLst>
      <p:ext uri="{BB962C8B-B14F-4D97-AF65-F5344CB8AC3E}">
        <p14:creationId xmlns:p14="http://schemas.microsoft.com/office/powerpoint/2010/main" val="4173656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4.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كتاب المدرسة مفتوحة هندسية اوريغامي خلفية مجهرية, موسم الافتتاح, كتب, علم  الهندسة صورة الخلفية للتحميل مجانا">
            <a:extLst>
              <a:ext uri="{FF2B5EF4-FFF2-40B4-BE49-F238E27FC236}">
                <a16:creationId xmlns:a16="http://schemas.microsoft.com/office/drawing/2014/main" id="{7244D6E2-9009-4E21-9750-83DF6E043F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013"/>
            <a:ext cx="12172840" cy="6657974"/>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1">
            <a:extLst>
              <a:ext uri="{FF2B5EF4-FFF2-40B4-BE49-F238E27FC236}">
                <a16:creationId xmlns:a16="http://schemas.microsoft.com/office/drawing/2014/main" id="{B2E47F10-4712-4141-A4A9-2BED92685DA9}"/>
              </a:ext>
            </a:extLst>
          </p:cNvPr>
          <p:cNvSpPr>
            <a:spLocks noGrp="1"/>
          </p:cNvSpPr>
          <p:nvPr>
            <p:ph type="ctrTitle"/>
          </p:nvPr>
        </p:nvSpPr>
        <p:spPr>
          <a:xfrm>
            <a:off x="1319323" y="1175305"/>
            <a:ext cx="9144000" cy="2387600"/>
          </a:xfrm>
        </p:spPr>
        <p:txBody>
          <a:bodyPr>
            <a:normAutofit/>
          </a:bodyPr>
          <a:lstStyle/>
          <a:p>
            <a:r>
              <a:rPr lang="ar-SA" sz="8000" dirty="0">
                <a:ln w="38100">
                  <a:solidFill>
                    <a:srgbClr val="993366"/>
                  </a:solidFill>
                </a:ln>
                <a:solidFill>
                  <a:srgbClr val="993366"/>
                </a:solidFill>
                <a:cs typeface="Akhbar MT" pitchFamily="2" charset="-78"/>
              </a:rPr>
              <a:t>فن الأوريغامي</a:t>
            </a:r>
          </a:p>
        </p:txBody>
      </p:sp>
      <p:sp>
        <p:nvSpPr>
          <p:cNvPr id="11" name="مربع نص 10">
            <a:extLst>
              <a:ext uri="{FF2B5EF4-FFF2-40B4-BE49-F238E27FC236}">
                <a16:creationId xmlns:a16="http://schemas.microsoft.com/office/drawing/2014/main" id="{86CF3750-0CC8-4F05-AC48-571D2615D2A3}"/>
              </a:ext>
            </a:extLst>
          </p:cNvPr>
          <p:cNvSpPr txBox="1"/>
          <p:nvPr/>
        </p:nvSpPr>
        <p:spPr>
          <a:xfrm>
            <a:off x="3114675" y="4068047"/>
            <a:ext cx="4972050" cy="923330"/>
          </a:xfrm>
          <a:prstGeom prst="rect">
            <a:avLst/>
          </a:prstGeom>
          <a:noFill/>
        </p:spPr>
        <p:txBody>
          <a:bodyPr wrap="square" rtlCol="1">
            <a:spAutoFit/>
          </a:bodyPr>
          <a:lstStyle/>
          <a:p>
            <a:pPr algn="ctr"/>
            <a:r>
              <a:rPr lang="ar-SA" b="1" dirty="0">
                <a:solidFill>
                  <a:srgbClr val="FF0000"/>
                </a:solidFill>
              </a:rPr>
              <a:t>معلمة الموهوبات </a:t>
            </a:r>
            <a:r>
              <a:rPr lang="ar-SA" b="1" dirty="0">
                <a:solidFill>
                  <a:schemeClr val="accent1">
                    <a:lumMod val="75000"/>
                  </a:schemeClr>
                </a:solidFill>
              </a:rPr>
              <a:t>: العنود عبدالله الجديعي</a:t>
            </a:r>
          </a:p>
          <a:p>
            <a:pPr algn="ctr"/>
            <a:r>
              <a:rPr lang="ar-SA" b="1" dirty="0" err="1">
                <a:solidFill>
                  <a:srgbClr val="FF0000"/>
                </a:solidFill>
              </a:rPr>
              <a:t>المشرفه</a:t>
            </a:r>
            <a:r>
              <a:rPr lang="ar-SA" b="1" dirty="0">
                <a:solidFill>
                  <a:srgbClr val="FF0000"/>
                </a:solidFill>
              </a:rPr>
              <a:t> </a:t>
            </a:r>
            <a:r>
              <a:rPr lang="ar-SA" b="1" dirty="0" err="1">
                <a:solidFill>
                  <a:srgbClr val="FF0000"/>
                </a:solidFill>
              </a:rPr>
              <a:t>التربويه</a:t>
            </a:r>
            <a:r>
              <a:rPr lang="ar-SA" b="1" dirty="0">
                <a:solidFill>
                  <a:srgbClr val="FF0000"/>
                </a:solidFill>
              </a:rPr>
              <a:t> </a:t>
            </a:r>
            <a:r>
              <a:rPr lang="ar-SA" b="1" dirty="0">
                <a:solidFill>
                  <a:schemeClr val="accent1">
                    <a:lumMod val="75000"/>
                  </a:schemeClr>
                </a:solidFill>
              </a:rPr>
              <a:t>: نوره بن دخنان</a:t>
            </a:r>
          </a:p>
          <a:p>
            <a:pPr algn="ctr"/>
            <a:r>
              <a:rPr lang="ar-SA" b="1" dirty="0">
                <a:solidFill>
                  <a:srgbClr val="FF0000"/>
                </a:solidFill>
              </a:rPr>
              <a:t>مديرة </a:t>
            </a:r>
            <a:r>
              <a:rPr lang="ar-SA" b="1" dirty="0" err="1">
                <a:solidFill>
                  <a:srgbClr val="FF0000"/>
                </a:solidFill>
              </a:rPr>
              <a:t>المدرسه</a:t>
            </a:r>
            <a:r>
              <a:rPr lang="ar-SA" b="1" dirty="0">
                <a:solidFill>
                  <a:srgbClr val="FF0000"/>
                </a:solidFill>
              </a:rPr>
              <a:t> </a:t>
            </a:r>
            <a:r>
              <a:rPr lang="ar-SA" b="1" dirty="0">
                <a:solidFill>
                  <a:schemeClr val="accent1">
                    <a:lumMod val="75000"/>
                  </a:schemeClr>
                </a:solidFill>
              </a:rPr>
              <a:t>:هند المقبل</a:t>
            </a:r>
          </a:p>
        </p:txBody>
      </p:sp>
      <p:pic>
        <p:nvPicPr>
          <p:cNvPr id="5" name="عنصر نائب للمحتوى 3">
            <a:extLst>
              <a:ext uri="{FF2B5EF4-FFF2-40B4-BE49-F238E27FC236}">
                <a16:creationId xmlns:a16="http://schemas.microsoft.com/office/drawing/2014/main" id="{2261188C-F9DA-41D7-BE66-15017DD423C9}"/>
              </a:ext>
            </a:extLst>
          </p:cNvPr>
          <p:cNvPicPr>
            <a:picLocks noChangeAspect="1"/>
          </p:cNvPicPr>
          <p:nvPr/>
        </p:nvPicPr>
        <p:blipFill>
          <a:blip r:embed="rId3"/>
          <a:stretch>
            <a:fillRect/>
          </a:stretch>
        </p:blipFill>
        <p:spPr>
          <a:xfrm>
            <a:off x="198522" y="286450"/>
            <a:ext cx="2241602" cy="147831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998158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8965C3D-DFAA-75DC-E148-02111BF8F88F}"/>
              </a:ext>
            </a:extLst>
          </p:cNvPr>
          <p:cNvSpPr>
            <a:spLocks noGrp="1"/>
          </p:cNvSpPr>
          <p:nvPr>
            <p:ph type="title"/>
          </p:nvPr>
        </p:nvSpPr>
        <p:spPr/>
        <p:txBody>
          <a:bodyPr/>
          <a:lstStyle/>
          <a:p>
            <a:r>
              <a:rPr lang="ar-SA" dirty="0">
                <a:solidFill>
                  <a:srgbClr val="FF3399"/>
                </a:solidFill>
                <a:latin typeface="Calibri" panose="020F0502020204030204" pitchFamily="34" charset="0"/>
                <a:cs typeface="Calibri" panose="020F0502020204030204" pitchFamily="34" charset="0"/>
              </a:rPr>
              <a:t>مفهوم الأوريغامي:</a:t>
            </a:r>
          </a:p>
        </p:txBody>
      </p:sp>
      <p:sp>
        <p:nvSpPr>
          <p:cNvPr id="5" name="مربع نص 4">
            <a:extLst>
              <a:ext uri="{FF2B5EF4-FFF2-40B4-BE49-F238E27FC236}">
                <a16:creationId xmlns:a16="http://schemas.microsoft.com/office/drawing/2014/main" id="{3834AC0F-E233-F58E-A8A3-9C737B91D71A}"/>
              </a:ext>
            </a:extLst>
          </p:cNvPr>
          <p:cNvSpPr txBox="1"/>
          <p:nvPr/>
        </p:nvSpPr>
        <p:spPr>
          <a:xfrm>
            <a:off x="3891509" y="1739012"/>
            <a:ext cx="7974418" cy="4549835"/>
          </a:xfrm>
          <a:prstGeom prst="rect">
            <a:avLst/>
          </a:prstGeom>
          <a:noFill/>
        </p:spPr>
        <p:txBody>
          <a:bodyPr wrap="square">
            <a:spAutoFit/>
          </a:bodyPr>
          <a:lstStyle/>
          <a:p>
            <a:pPr algn="ctr">
              <a:lnSpc>
                <a:spcPct val="150000"/>
              </a:lnSpc>
            </a:pPr>
            <a:r>
              <a:rPr lang="ar-SA" sz="2800" b="1" dirty="0">
                <a:solidFill>
                  <a:schemeClr val="accent1">
                    <a:lumMod val="75000"/>
                  </a:schemeClr>
                </a:solidFill>
                <a:latin typeface="Calibri" panose="020F0502020204030204" pitchFamily="34" charset="0"/>
                <a:cs typeface="Calibri" panose="020F0502020204030204" pitchFamily="34" charset="0"/>
              </a:rPr>
              <a:t>ترتبط الأوريغامي باليابان لكنها تُمارس في جميع أنحاء العالم</a:t>
            </a:r>
          </a:p>
          <a:p>
            <a:pPr algn="ctr">
              <a:lnSpc>
                <a:spcPct val="150000"/>
              </a:lnSpc>
            </a:pPr>
            <a:r>
              <a:rPr lang="ar-SA" sz="2800" b="1" dirty="0">
                <a:solidFill>
                  <a:schemeClr val="accent1">
                    <a:lumMod val="75000"/>
                  </a:schemeClr>
                </a:solidFill>
                <a:latin typeface="Calibri" panose="020F0502020204030204" pitchFamily="34" charset="0"/>
                <a:cs typeface="Calibri" panose="020F0502020204030204" pitchFamily="34" charset="0"/>
              </a:rPr>
              <a:t> وهو فن طي الورق.</a:t>
            </a:r>
          </a:p>
          <a:p>
            <a:pPr algn="ctr">
              <a:lnSpc>
                <a:spcPct val="150000"/>
              </a:lnSpc>
            </a:pPr>
            <a:r>
              <a:rPr lang="ar-SA" sz="2800" b="1" dirty="0">
                <a:solidFill>
                  <a:schemeClr val="accent1">
                    <a:lumMod val="75000"/>
                  </a:schemeClr>
                </a:solidFill>
                <a:latin typeface="Calibri" panose="020F0502020204030204" pitchFamily="34" charset="0"/>
                <a:cs typeface="Calibri" panose="020F0502020204030204" pitchFamily="34" charset="0"/>
              </a:rPr>
              <a:t> أوريغامي كلمة مشتقة من</a:t>
            </a:r>
            <a:r>
              <a:rPr lang="en-US" sz="2800" b="1" dirty="0">
                <a:solidFill>
                  <a:schemeClr val="accent1">
                    <a:lumMod val="75000"/>
                  </a:schemeClr>
                </a:solidFill>
                <a:latin typeface="Calibri" panose="020F0502020204030204" pitchFamily="34" charset="0"/>
                <a:cs typeface="Calibri" panose="020F0502020204030204" pitchFamily="34" charset="0"/>
              </a:rPr>
              <a:t>ORI" </a:t>
            </a:r>
            <a:r>
              <a:rPr lang="ar-SA" sz="2800" b="1" dirty="0">
                <a:solidFill>
                  <a:schemeClr val="accent1">
                    <a:lumMod val="75000"/>
                  </a:schemeClr>
                </a:solidFill>
                <a:latin typeface="Calibri" panose="020F0502020204030204" pitchFamily="34" charset="0"/>
                <a:cs typeface="Calibri" panose="020F0502020204030204" pitchFamily="34" charset="0"/>
              </a:rPr>
              <a:t>" التي نشأت من كلمة</a:t>
            </a:r>
            <a:r>
              <a:rPr lang="en-US" sz="2800" b="1" dirty="0">
                <a:solidFill>
                  <a:schemeClr val="accent1">
                    <a:lumMod val="75000"/>
                  </a:schemeClr>
                </a:solidFill>
                <a:latin typeface="Calibri" panose="020F0502020204030204" pitchFamily="34" charset="0"/>
                <a:cs typeface="Calibri" panose="020F0502020204030204" pitchFamily="34" charset="0"/>
              </a:rPr>
              <a:t> ORU "</a:t>
            </a:r>
            <a:r>
              <a:rPr lang="ar-SA" sz="2800" b="1" dirty="0">
                <a:solidFill>
                  <a:schemeClr val="accent1">
                    <a:lumMod val="75000"/>
                  </a:schemeClr>
                </a:solidFill>
                <a:latin typeface="Calibri" panose="020F0502020204030204" pitchFamily="34" charset="0"/>
                <a:cs typeface="Calibri" panose="020F0502020204030204" pitchFamily="34" charset="0"/>
              </a:rPr>
              <a:t>" وتعني الطي، وكلمة "</a:t>
            </a:r>
            <a:r>
              <a:rPr lang="en-US" sz="2800" b="1" dirty="0">
                <a:solidFill>
                  <a:schemeClr val="accent1">
                    <a:lumMod val="75000"/>
                  </a:schemeClr>
                </a:solidFill>
                <a:latin typeface="Calibri" panose="020F0502020204030204" pitchFamily="34" charset="0"/>
                <a:cs typeface="Calibri" panose="020F0502020204030204" pitchFamily="34" charset="0"/>
              </a:rPr>
              <a:t> " GAMI </a:t>
            </a:r>
            <a:r>
              <a:rPr lang="ar-SA" sz="2800" b="1" dirty="0">
                <a:solidFill>
                  <a:schemeClr val="accent1">
                    <a:lumMod val="75000"/>
                  </a:schemeClr>
                </a:solidFill>
                <a:latin typeface="Calibri" panose="020F0502020204030204" pitchFamily="34" charset="0"/>
                <a:cs typeface="Calibri" panose="020F0502020204030204" pitchFamily="34" charset="0"/>
              </a:rPr>
              <a:t> التي نشأت من كلمة " </a:t>
            </a:r>
            <a:r>
              <a:rPr lang="en-US" sz="2800" b="1" dirty="0">
                <a:solidFill>
                  <a:schemeClr val="accent1">
                    <a:lumMod val="75000"/>
                  </a:schemeClr>
                </a:solidFill>
                <a:latin typeface="Calibri" panose="020F0502020204030204" pitchFamily="34" charset="0"/>
                <a:cs typeface="Calibri" panose="020F0502020204030204" pitchFamily="34" charset="0"/>
              </a:rPr>
              <a:t>KAMI</a:t>
            </a:r>
            <a:r>
              <a:rPr lang="ar-SA" sz="2800" b="1" dirty="0">
                <a:solidFill>
                  <a:schemeClr val="accent1">
                    <a:lumMod val="75000"/>
                  </a:schemeClr>
                </a:solidFill>
                <a:latin typeface="Calibri" panose="020F0502020204030204" pitchFamily="34" charset="0"/>
                <a:cs typeface="Calibri" panose="020F0502020204030204" pitchFamily="34" charset="0"/>
              </a:rPr>
              <a:t> </a:t>
            </a:r>
            <a:r>
              <a:rPr lang="en-US" sz="2800" b="1" dirty="0">
                <a:solidFill>
                  <a:schemeClr val="accent1">
                    <a:lumMod val="75000"/>
                  </a:schemeClr>
                </a:solidFill>
                <a:latin typeface="Calibri" panose="020F0502020204030204" pitchFamily="34" charset="0"/>
                <a:cs typeface="Calibri" panose="020F0502020204030204" pitchFamily="34" charset="0"/>
              </a:rPr>
              <a:t> "</a:t>
            </a:r>
            <a:r>
              <a:rPr lang="ar-SA" sz="2800" b="1" dirty="0">
                <a:solidFill>
                  <a:schemeClr val="accent1">
                    <a:lumMod val="75000"/>
                  </a:schemeClr>
                </a:solidFill>
                <a:latin typeface="Calibri" panose="020F0502020204030204" pitchFamily="34" charset="0"/>
                <a:cs typeface="Calibri" panose="020F0502020204030204" pitchFamily="34" charset="0"/>
              </a:rPr>
              <a:t> التي تعني الورق، ومن خلال سلسلة من الطيات، يتم تحويل قطعة الورق المسطحة إلى شكل ما، على سبيل المثال زهرة؛ أو صندوق، أو أي شيء آخر يمكن التعرف عليه. </a:t>
            </a:r>
          </a:p>
        </p:txBody>
      </p:sp>
      <p:pic>
        <p:nvPicPr>
          <p:cNvPr id="4" name="عنصر نائب للمحتوى 3">
            <a:extLst>
              <a:ext uri="{FF2B5EF4-FFF2-40B4-BE49-F238E27FC236}">
                <a16:creationId xmlns:a16="http://schemas.microsoft.com/office/drawing/2014/main" id="{2FEF99E7-E8A1-4BD6-A77C-C384C9581EE6}"/>
              </a:ext>
            </a:extLst>
          </p:cNvPr>
          <p:cNvPicPr>
            <a:picLocks noGrp="1" noChangeAspect="1"/>
          </p:cNvPicPr>
          <p:nvPr>
            <p:ph idx="1"/>
          </p:nvPr>
        </p:nvPicPr>
        <p:blipFill>
          <a:blip r:embed="rId2"/>
          <a:stretch>
            <a:fillRect/>
          </a:stretch>
        </p:blipFill>
        <p:spPr>
          <a:xfrm>
            <a:off x="326073" y="452762"/>
            <a:ext cx="2824029" cy="186241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970017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597A7DD-7070-AD3F-B41B-742AA8021A1B}"/>
              </a:ext>
            </a:extLst>
          </p:cNvPr>
          <p:cNvSpPr>
            <a:spLocks noGrp="1"/>
          </p:cNvSpPr>
          <p:nvPr>
            <p:ph type="title"/>
          </p:nvPr>
        </p:nvSpPr>
        <p:spPr/>
        <p:txBody>
          <a:bodyPr/>
          <a:lstStyle/>
          <a:p>
            <a:endParaRPr lang="ar-SA"/>
          </a:p>
        </p:txBody>
      </p:sp>
      <p:sp>
        <p:nvSpPr>
          <p:cNvPr id="4" name="مستطيل 3">
            <a:extLst>
              <a:ext uri="{FF2B5EF4-FFF2-40B4-BE49-F238E27FC236}">
                <a16:creationId xmlns:a16="http://schemas.microsoft.com/office/drawing/2014/main" id="{317ACC48-BB79-E837-10B4-D688F0922496}"/>
              </a:ext>
            </a:extLst>
          </p:cNvPr>
          <p:cNvSpPr/>
          <p:nvPr/>
        </p:nvSpPr>
        <p:spPr>
          <a:xfrm>
            <a:off x="0" y="-35512"/>
            <a:ext cx="12192000" cy="6893511"/>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rgbClr val="0070C0"/>
                </a:solidFill>
                <a:latin typeface="Calibri" panose="020F0502020204030204" pitchFamily="34" charset="0"/>
                <a:cs typeface="Calibri" panose="020F0502020204030204" pitchFamily="34" charset="0"/>
              </a:rPr>
              <a:t>حيث أصبح الأوريغامي المعياري مرتبط كثير بالممارسات التعليمية </a:t>
            </a:r>
          </a:p>
          <a:p>
            <a:pPr algn="ctr"/>
            <a:r>
              <a:rPr lang="ar-SA" sz="3200" b="1" dirty="0">
                <a:solidFill>
                  <a:srgbClr val="0070C0"/>
                </a:solidFill>
                <a:latin typeface="Calibri" panose="020F0502020204030204" pitchFamily="34" charset="0"/>
                <a:cs typeface="Calibri" panose="020F0502020204030204" pitchFamily="34" charset="0"/>
              </a:rPr>
              <a:t>في الرياضيات والهندسة، وتجاوزت تطبيقات الأوريغامي استخدام شرائح الورق </a:t>
            </a:r>
          </a:p>
          <a:p>
            <a:pPr algn="ctr"/>
            <a:r>
              <a:rPr lang="ar-SA" sz="3200" b="1" dirty="0">
                <a:solidFill>
                  <a:srgbClr val="0070C0"/>
                </a:solidFill>
                <a:latin typeface="Calibri" panose="020F0502020204030204" pitchFamily="34" charset="0"/>
                <a:cs typeface="Calibri" panose="020F0502020204030204" pitchFamily="34" charset="0"/>
              </a:rPr>
              <a:t>إلى استخدام خامات أخرى مختلفة معتمدين على نفس مبدأ الطي</a:t>
            </a:r>
          </a:p>
          <a:p>
            <a:pPr algn="ctr"/>
            <a:r>
              <a:rPr lang="ar-SA" sz="3200" b="1" dirty="0">
                <a:solidFill>
                  <a:srgbClr val="0070C0"/>
                </a:solidFill>
                <a:latin typeface="Calibri" panose="020F0502020204030204" pitchFamily="34" charset="0"/>
                <a:cs typeface="Calibri" panose="020F0502020204030204" pitchFamily="34" charset="0"/>
              </a:rPr>
              <a:t> من التصاميم الداخلية وصولا إلى هندسة الفضاء.</a:t>
            </a:r>
          </a:p>
        </p:txBody>
      </p:sp>
    </p:spTree>
    <p:extLst>
      <p:ext uri="{BB962C8B-B14F-4D97-AF65-F5344CB8AC3E}">
        <p14:creationId xmlns:p14="http://schemas.microsoft.com/office/powerpoint/2010/main" val="2030748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0967AE2-5969-6969-F63E-1C359CDB8838}"/>
              </a:ext>
            </a:extLst>
          </p:cNvPr>
          <p:cNvSpPr>
            <a:spLocks noGrp="1"/>
          </p:cNvSpPr>
          <p:nvPr>
            <p:ph type="title"/>
          </p:nvPr>
        </p:nvSpPr>
        <p:spPr>
          <a:xfrm>
            <a:off x="604634" y="868721"/>
            <a:ext cx="10515600" cy="1325563"/>
          </a:xfrm>
        </p:spPr>
        <p:txBody>
          <a:bodyPr>
            <a:normAutofit/>
          </a:bodyPr>
          <a:lstStyle/>
          <a:p>
            <a:pPr algn="ctr"/>
            <a:r>
              <a:rPr kumimoji="0" lang="ar-SA" b="1" i="0" u="none" strike="noStrike" kern="1200" normalizeH="0" baseline="0" noProof="0" dirty="0">
                <a:ln w="28575">
                  <a:solidFill>
                    <a:schemeClr val="accent2"/>
                  </a:solidFill>
                  <a:prstDash val="solid"/>
                </a:ln>
                <a:solidFill>
                  <a:schemeClr val="accent2">
                    <a:lumMod val="40000"/>
                    <a:lumOff val="60000"/>
                  </a:schemeClr>
                </a:solidFill>
                <a:uLnTx/>
                <a:uFillTx/>
                <a:latin typeface="Microsoft Sans Serif" panose="020B0604020202020204" pitchFamily="34" charset="0"/>
                <a:ea typeface="Microsoft Sans Serif" panose="020B0604020202020204" pitchFamily="34" charset="0"/>
                <a:cs typeface="Microsoft Sans Serif" panose="020B0604020202020204" pitchFamily="34" charset="0"/>
              </a:rPr>
              <a:t>تطور استخداماته؛</a:t>
            </a:r>
            <a:br>
              <a:rPr kumimoji="0" lang="ar-SA" b="1" i="0" u="none" strike="noStrike" kern="1200" normalizeH="0" baseline="0" noProof="0" dirty="0">
                <a:ln w="28575">
                  <a:solidFill>
                    <a:schemeClr val="accent2"/>
                  </a:solidFill>
                  <a:prstDash val="solid"/>
                </a:ln>
                <a:solidFill>
                  <a:schemeClr val="accent2">
                    <a:lumMod val="40000"/>
                    <a:lumOff val="60000"/>
                  </a:schemeClr>
                </a:solidFill>
                <a:uLnTx/>
                <a:uFillTx/>
                <a:latin typeface="Microsoft Sans Serif" panose="020B0604020202020204" pitchFamily="34" charset="0"/>
                <a:ea typeface="Microsoft Sans Serif" panose="020B0604020202020204" pitchFamily="34" charset="0"/>
                <a:cs typeface="Microsoft Sans Serif" panose="020B0604020202020204" pitchFamily="34" charset="0"/>
              </a:rPr>
            </a:br>
            <a:endParaRPr lang="ar-SA" b="1" dirty="0">
              <a:ln w="28575">
                <a:solidFill>
                  <a:schemeClr val="accent2"/>
                </a:solidFill>
                <a:prstDash val="solid"/>
              </a:ln>
              <a:solidFill>
                <a:schemeClr val="accent2">
                  <a:lumMod val="40000"/>
                  <a:lumOff val="60000"/>
                </a:schemeClr>
              </a:solidFill>
            </a:endParaRPr>
          </a:p>
        </p:txBody>
      </p:sp>
      <p:sp>
        <p:nvSpPr>
          <p:cNvPr id="3" name="عنصر نائب للمحتوى 2">
            <a:extLst>
              <a:ext uri="{FF2B5EF4-FFF2-40B4-BE49-F238E27FC236}">
                <a16:creationId xmlns:a16="http://schemas.microsoft.com/office/drawing/2014/main" id="{7E57307A-8723-A2CD-4C63-A790B1A5FCD7}"/>
              </a:ext>
            </a:extLst>
          </p:cNvPr>
          <p:cNvSpPr>
            <a:spLocks noGrp="1"/>
          </p:cNvSpPr>
          <p:nvPr>
            <p:ph idx="1"/>
          </p:nvPr>
        </p:nvSpPr>
        <p:spPr>
          <a:xfrm>
            <a:off x="338303" y="2435774"/>
            <a:ext cx="11332029" cy="3553505"/>
          </a:xfrm>
        </p:spPr>
        <p:txBody>
          <a:bodyPr>
            <a:noAutofit/>
          </a:bodyPr>
          <a:lstStyle/>
          <a:p>
            <a:pPr>
              <a:lnSpc>
                <a:spcPct val="150000"/>
              </a:lnSpc>
            </a:pPr>
            <a:r>
              <a:rPr lang="ar-SA" sz="2400" b="1" i="0" dirty="0">
                <a:ln w="12700">
                  <a:solidFill>
                    <a:schemeClr val="accent1">
                      <a:lumMod val="75000"/>
                    </a:schemeClr>
                  </a:solidFill>
                </a:ln>
                <a:solidFill>
                  <a:schemeClr val="accent1">
                    <a:lumMod val="75000"/>
                  </a:schemeClr>
                </a:solidFill>
                <a:effectLst/>
                <a:latin typeface="Segoe UI Light" panose="020B0502040204020203" pitchFamily="34" charset="0"/>
                <a:ea typeface="Microsoft Sans Serif" panose="020B0604020202020204" pitchFamily="34" charset="0"/>
                <a:cs typeface="Segoe UI Light" panose="020B0502040204020203" pitchFamily="34" charset="0"/>
              </a:rPr>
              <a:t>تم اعتماد تقنية الأوريغامي في شركات تصميم الأقمار الصناعية والمركبات الفضائية بحيث أصبح من الممكن أن يتم طي القمر الصناعي بحيز صغير من دون أن يأخذ حجماً ضخماً ضمن المركبة، وليتمكن أيضاً من أخذ شكله الأساسي في الفضاء بشكل شبه ذاتي.</a:t>
            </a:r>
          </a:p>
          <a:p>
            <a:pPr>
              <a:lnSpc>
                <a:spcPct val="150000"/>
              </a:lnSpc>
              <a:spcBef>
                <a:spcPts val="0"/>
              </a:spcBef>
              <a:defRPr/>
            </a:pPr>
            <a:r>
              <a:rPr kumimoji="0" lang="ar-SA" sz="2400" b="1" i="0" u="none" strike="noStrike" kern="1200" cap="none" spc="0" normalizeH="0" baseline="0" noProof="0" dirty="0">
                <a:ln w="12700">
                  <a:solidFill>
                    <a:schemeClr val="accent1">
                      <a:lumMod val="75000"/>
                    </a:schemeClr>
                  </a:solidFill>
                </a:ln>
                <a:solidFill>
                  <a:schemeClr val="accent1">
                    <a:lumMod val="75000"/>
                  </a:schemeClr>
                </a:solidFill>
                <a:effectLst/>
                <a:uLnTx/>
                <a:uFillTx/>
                <a:latin typeface="Segoe UI Light" panose="020B0502040204020203" pitchFamily="34" charset="0"/>
                <a:cs typeface="Segoe UI Light" panose="020B0502040204020203" pitchFamily="34" charset="0"/>
              </a:rPr>
              <a:t>يتم استخدام الأوريغامي بالفعل لحل المشاكلات الصعبة في التكنولوجيا. حيث يتعاون الفنانون مع المهندسين للعثور على الطيات المناسبة للوسادة الهوائية الواقية </a:t>
            </a:r>
            <a:r>
              <a:rPr kumimoji="0" lang="ar-SA" sz="2400" b="1" i="0" u="none" strike="noStrike" kern="1200" cap="none" spc="0" normalizeH="0" baseline="0" noProof="0" dirty="0">
                <a:ln w="12700">
                  <a:solidFill>
                    <a:srgbClr val="4472C4">
                      <a:lumMod val="75000"/>
                    </a:srgbClr>
                  </a:solidFill>
                </a:ln>
                <a:solidFill>
                  <a:srgbClr val="4472C4">
                    <a:lumMod val="75000"/>
                  </a:srgbClr>
                </a:solidFill>
                <a:effectLst/>
                <a:uLnTx/>
                <a:uFillTx/>
                <a:latin typeface="Segoe UI Light" panose="020B0502040204020203" pitchFamily="34" charset="0"/>
                <a:ea typeface="Microsoft Sans Serif" panose="020B0604020202020204" pitchFamily="34" charset="0"/>
                <a:cs typeface="Segoe UI Light" panose="020B0502040204020203" pitchFamily="34" charset="0"/>
              </a:rPr>
              <a:t>من الحوادث لتشغل في السيارات أصغر حيز ممكن مع مرونة عالية للانتفاخ السريع عند الحوادث بدون أي إعاقات عند انفراد الأكياس بشكل سريع جداً وذلك باستخدام تقنيات الأوريغامي</a:t>
            </a:r>
            <a:endParaRPr lang="ar-SA" sz="2400" b="1" i="0" dirty="0">
              <a:solidFill>
                <a:schemeClr val="accent1">
                  <a:lumMod val="75000"/>
                </a:schemeClr>
              </a:solidFill>
              <a:effectLst/>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444475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Engineering with Origami - YouTube">
            <a:extLst>
              <a:ext uri="{FF2B5EF4-FFF2-40B4-BE49-F238E27FC236}">
                <a16:creationId xmlns:a16="http://schemas.microsoft.com/office/drawing/2014/main" id="{EF7178CC-727A-4560-9C6E-BE5A825774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2912" y="4161971"/>
            <a:ext cx="2648170" cy="261300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كيف يعمل كيس الهواء داخل السيارة ؟ ~ مستشارك الفنى للسيارات">
            <a:extLst>
              <a:ext uri="{FF2B5EF4-FFF2-40B4-BE49-F238E27FC236}">
                <a16:creationId xmlns:a16="http://schemas.microsoft.com/office/drawing/2014/main" id="{D5900F19-8A08-4533-87F3-8700AF4E7A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5476" y="4345829"/>
            <a:ext cx="2619375" cy="2429144"/>
          </a:xfrm>
          <a:prstGeom prst="rect">
            <a:avLst/>
          </a:prstGeom>
          <a:noFill/>
          <a:extLst>
            <a:ext uri="{909E8E84-426E-40DD-AFC4-6F175D3DCCD1}">
              <a14:hiddenFill xmlns:a14="http://schemas.microsoft.com/office/drawing/2010/main">
                <a:solidFill>
                  <a:srgbClr val="FFFFFF"/>
                </a:solidFill>
              </a14:hiddenFill>
            </a:ext>
          </a:extLst>
        </p:spPr>
      </p:pic>
      <p:sp>
        <p:nvSpPr>
          <p:cNvPr id="5" name="مربع نص 4">
            <a:extLst>
              <a:ext uri="{FF2B5EF4-FFF2-40B4-BE49-F238E27FC236}">
                <a16:creationId xmlns:a16="http://schemas.microsoft.com/office/drawing/2014/main" id="{4F4708A0-01CA-4C46-8716-EF04014EBFC1}"/>
              </a:ext>
            </a:extLst>
          </p:cNvPr>
          <p:cNvSpPr txBox="1"/>
          <p:nvPr/>
        </p:nvSpPr>
        <p:spPr>
          <a:xfrm>
            <a:off x="2514599" y="485775"/>
            <a:ext cx="7724775" cy="461665"/>
          </a:xfrm>
          <a:prstGeom prst="rect">
            <a:avLst/>
          </a:prstGeom>
          <a:noFill/>
        </p:spPr>
        <p:txBody>
          <a:bodyPr wrap="square" rtlCol="1">
            <a:spAutoFit/>
          </a:bodyPr>
          <a:lstStyle/>
          <a:p>
            <a:pPr algn="ctr"/>
            <a:r>
              <a:rPr lang="ar-SA" sz="2400" b="1" dirty="0">
                <a:solidFill>
                  <a:srgbClr val="FF0000"/>
                </a:solidFill>
              </a:rPr>
              <a:t>من الصور التي امامك استدلي الى استخدامات </a:t>
            </a:r>
            <a:r>
              <a:rPr lang="ar-SA" sz="2400" b="1" dirty="0" err="1">
                <a:solidFill>
                  <a:srgbClr val="FF0000"/>
                </a:solidFill>
              </a:rPr>
              <a:t>الاوريغامي</a:t>
            </a:r>
            <a:r>
              <a:rPr lang="ar-SA" sz="2400" b="1" dirty="0">
                <a:solidFill>
                  <a:srgbClr val="FF0000"/>
                </a:solidFill>
              </a:rPr>
              <a:t> لحل المشكلات </a:t>
            </a:r>
          </a:p>
        </p:txBody>
      </p:sp>
      <p:pic>
        <p:nvPicPr>
          <p:cNvPr id="1026" name="Picture 2" descr="الفولاذ المقاوم للصدأ مرقئ المشبك ملقط ملقط جراحي أداة جراحية عدة Hemostat  قفل المشابك ملقط كماشة الصيد hv3n|حقائب وإكسسوارات| - AliExpress">
            <a:extLst>
              <a:ext uri="{FF2B5EF4-FFF2-40B4-BE49-F238E27FC236}">
                <a16:creationId xmlns:a16="http://schemas.microsoft.com/office/drawing/2014/main" id="{9C4DEBE0-B4F3-4B6E-9731-12FDBBEF4B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0217" y="1042807"/>
            <a:ext cx="3109174" cy="32076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باورلوجي لوح طاقه شمسيه بقوة 120 واط قابل للطي - الكترون - الكترون">
            <a:extLst>
              <a:ext uri="{FF2B5EF4-FFF2-40B4-BE49-F238E27FC236}">
                <a16:creationId xmlns:a16="http://schemas.microsoft.com/office/drawing/2014/main" id="{A8B50420-D3BE-4A3E-95CC-C9344321CD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914" y="4679742"/>
            <a:ext cx="3442896" cy="20952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A method for building self-folding machines">
            <a:extLst>
              <a:ext uri="{FF2B5EF4-FFF2-40B4-BE49-F238E27FC236}">
                <a16:creationId xmlns:a16="http://schemas.microsoft.com/office/drawing/2014/main" id="{8416BBB7-3B66-4AAC-B759-156651AA22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637" y="1042807"/>
            <a:ext cx="3473302" cy="3304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025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خطط انسيابي: معالجة 7">
            <a:extLst>
              <a:ext uri="{FF2B5EF4-FFF2-40B4-BE49-F238E27FC236}">
                <a16:creationId xmlns:a16="http://schemas.microsoft.com/office/drawing/2014/main" id="{F2B6CC3C-0140-2D24-91D0-AD29049EE9E2}"/>
              </a:ext>
            </a:extLst>
          </p:cNvPr>
          <p:cNvSpPr/>
          <p:nvPr/>
        </p:nvSpPr>
        <p:spPr>
          <a:xfrm>
            <a:off x="172550" y="-66545"/>
            <a:ext cx="11997678" cy="6924545"/>
          </a:xfrm>
          <a:prstGeom prst="flowChart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t>https://youtu.be/m5f3wyOiOvE</a:t>
            </a:r>
            <a:endParaRPr lang="ar-SA"/>
          </a:p>
        </p:txBody>
      </p:sp>
      <p:pic>
        <p:nvPicPr>
          <p:cNvPr id="4" name="Picture 4" descr="A method for building self-folding machines">
            <a:extLst>
              <a:ext uri="{FF2B5EF4-FFF2-40B4-BE49-F238E27FC236}">
                <a16:creationId xmlns:a16="http://schemas.microsoft.com/office/drawing/2014/main" id="{58408874-CA8C-75CA-9C7B-BD7C2150A4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5293" y="214407"/>
            <a:ext cx="3473302" cy="33049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Brownfolds Paper Origami Lamp Shade; Vanilla Bliss Dual Pack White - -  Amazon.com">
            <a:extLst>
              <a:ext uri="{FF2B5EF4-FFF2-40B4-BE49-F238E27FC236}">
                <a16:creationId xmlns:a16="http://schemas.microsoft.com/office/drawing/2014/main" id="{17105C91-C7D7-46D2-0EED-86BEB46BD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5292" y="3769169"/>
            <a:ext cx="3473301" cy="29712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Engineering with Origami - YouTube">
            <a:extLst>
              <a:ext uri="{FF2B5EF4-FFF2-40B4-BE49-F238E27FC236}">
                <a16:creationId xmlns:a16="http://schemas.microsoft.com/office/drawing/2014/main" id="{71E479E1-036F-786C-77D0-2EB2A1724C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5080" y="2984190"/>
            <a:ext cx="3668233" cy="36195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اختراعات اوريغامي جديدة 2">
            <a:extLst>
              <a:ext uri="{FF2B5EF4-FFF2-40B4-BE49-F238E27FC236}">
                <a16:creationId xmlns:a16="http://schemas.microsoft.com/office/drawing/2014/main" id="{21E39517-E6BC-68A3-0F95-9D1DB84900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405" y="3923411"/>
            <a:ext cx="3825284" cy="261498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EA521CA5-FFF2-5EBA-30BD-D6BD950CCA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954" y="505255"/>
            <a:ext cx="3561892" cy="261498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C33A7ADB-42D9-F697-8E82-0CA378FCB2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7021" y="1"/>
            <a:ext cx="2771095" cy="2729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575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3DD7F3DD-A6EF-4A7A-A717-407E13E68FC5}"/>
              </a:ext>
            </a:extLst>
          </p:cNvPr>
          <p:cNvSpPr>
            <a:spLocks noGrp="1"/>
          </p:cNvSpPr>
          <p:nvPr>
            <p:ph idx="1"/>
          </p:nvPr>
        </p:nvSpPr>
        <p:spPr/>
        <p:txBody>
          <a:bodyPr>
            <a:normAutofit fontScale="92500" lnSpcReduction="20000"/>
          </a:bodyPr>
          <a:lstStyle/>
          <a:p>
            <a:r>
              <a:rPr lang="ar-SA" dirty="0"/>
              <a:t>تفتقر عشرات الآلاف من المدارس والمعامل والمستشفيات في بلدان العالم الأقل نموا إلى مجاهر تعينها على أداء أدوارها في التعليم أو الفحص المجهري للعينات.</a:t>
            </a:r>
          </a:p>
          <a:p>
            <a:endParaRPr lang="ar-SA" dirty="0"/>
          </a:p>
          <a:p>
            <a:r>
              <a:rPr lang="ar-SA" dirty="0"/>
              <a:t>كما يحتاج الآلاف من الباحثين الميدانيين الذين يجوبون الآفاق أحيانا كثيرة إلى الفحص المجهري للعينات في مواقع بحثهم.</a:t>
            </a:r>
          </a:p>
          <a:p>
            <a:endParaRPr lang="ar-SA" dirty="0"/>
          </a:p>
          <a:p>
            <a:r>
              <a:rPr lang="ar-SA" dirty="0"/>
              <a:t>هذان العاملان شكلا حافزا لكل من مانو </a:t>
            </a:r>
            <a:r>
              <a:rPr lang="ar-SA" dirty="0" err="1"/>
              <a:t>براكاش</a:t>
            </a:r>
            <a:r>
              <a:rPr lang="ar-SA" dirty="0"/>
              <a:t> وجيم </a:t>
            </a:r>
            <a:r>
              <a:rPr lang="ar-SA" dirty="0" err="1"/>
              <a:t>سيبولسكي</a:t>
            </a:r>
            <a:r>
              <a:rPr lang="ar-SA" dirty="0"/>
              <a:t> الباحثين الهندسيين بجامعة ستانفورد الأميركية على صنع مجهر من الورق المقوى بطريقة </a:t>
            </a:r>
            <a:r>
              <a:rPr lang="ar-SA" dirty="0" err="1"/>
              <a:t>الأوريجامي</a:t>
            </a:r>
            <a:r>
              <a:rPr lang="ar-SA" dirty="0"/>
              <a:t> يمكن وضعه في الجيب ولا يكلف أكثر من دولار واحد.</a:t>
            </a:r>
          </a:p>
          <a:p>
            <a:endParaRPr lang="ar-SA" dirty="0"/>
          </a:p>
          <a:p>
            <a:r>
              <a:rPr lang="ar-SA" dirty="0"/>
              <a:t>لم يتخيل أحد أن تتحول فكرة </a:t>
            </a:r>
            <a:r>
              <a:rPr lang="ar-SA" dirty="0" err="1"/>
              <a:t>براكاش</a:t>
            </a:r>
            <a:r>
              <a:rPr lang="ar-SA" dirty="0"/>
              <a:t> -التي تحدث عنها بمنتدى تيد </a:t>
            </a:r>
            <a:r>
              <a:rPr lang="en-US" dirty="0"/>
              <a:t>TED </a:t>
            </a:r>
            <a:r>
              <a:rPr lang="ar-SA" dirty="0"/>
              <a:t>العالمي قبل أربع سنوات- إلى حقيقة، وأن تقوم شركة ناشئة لإنتاجه وتوزيعه في سائر بقاع العالم.</a:t>
            </a:r>
          </a:p>
        </p:txBody>
      </p:sp>
    </p:spTree>
    <p:extLst>
      <p:ext uri="{BB962C8B-B14F-4D97-AF65-F5344CB8AC3E}">
        <p14:creationId xmlns:p14="http://schemas.microsoft.com/office/powerpoint/2010/main" val="58463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B1B65B7-5772-48B3-AB16-8E7886513456}"/>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A5B7E084-0AA7-4A0B-B7EB-46D4A5D583D2}"/>
              </a:ext>
            </a:extLst>
          </p:cNvPr>
          <p:cNvSpPr>
            <a:spLocks noGrp="1"/>
          </p:cNvSpPr>
          <p:nvPr>
            <p:ph idx="1"/>
          </p:nvPr>
        </p:nvSpPr>
        <p:spPr/>
        <p:txBody>
          <a:bodyPr/>
          <a:lstStyle/>
          <a:p>
            <a:r>
              <a:rPr lang="ar-SA" dirty="0"/>
              <a:t>يلصق فديو المجهر هنا </a:t>
            </a:r>
            <a:r>
              <a:rPr lang="ar-SA"/>
              <a:t>لان عته كبيره</a:t>
            </a:r>
          </a:p>
        </p:txBody>
      </p:sp>
    </p:spTree>
    <p:extLst>
      <p:ext uri="{BB962C8B-B14F-4D97-AF65-F5344CB8AC3E}">
        <p14:creationId xmlns:p14="http://schemas.microsoft.com/office/powerpoint/2010/main" val="3502254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53912D1-5368-470D-B556-1CC50CE25B2E}"/>
              </a:ext>
            </a:extLst>
          </p:cNvPr>
          <p:cNvPicPr>
            <a:picLocks noChangeAspect="1"/>
          </p:cNvPicPr>
          <p:nvPr/>
        </p:nvPicPr>
        <p:blipFill>
          <a:blip r:embed="rId2"/>
          <a:stretch>
            <a:fillRect/>
          </a:stretch>
        </p:blipFill>
        <p:spPr>
          <a:xfrm>
            <a:off x="532623" y="699706"/>
            <a:ext cx="11126753" cy="5458587"/>
          </a:xfrm>
          <a:prstGeom prst="rect">
            <a:avLst/>
          </a:prstGeom>
        </p:spPr>
      </p:pic>
    </p:spTree>
    <p:extLst>
      <p:ext uri="{BB962C8B-B14F-4D97-AF65-F5344CB8AC3E}">
        <p14:creationId xmlns:p14="http://schemas.microsoft.com/office/powerpoint/2010/main" val="655273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74D3C911-F41A-40AF-BDE7-459E5E4D405E}"/>
              </a:ext>
            </a:extLst>
          </p:cNvPr>
          <p:cNvSpPr>
            <a:spLocks noGrp="1"/>
          </p:cNvSpPr>
          <p:nvPr>
            <p:ph idx="1"/>
          </p:nvPr>
        </p:nvSpPr>
        <p:spPr>
          <a:xfrm>
            <a:off x="3329126" y="1825625"/>
            <a:ext cx="6169981" cy="4351338"/>
          </a:xfrm>
        </p:spPr>
        <p:txBody>
          <a:bodyPr>
            <a:normAutofit/>
          </a:bodyPr>
          <a:lstStyle/>
          <a:p>
            <a:pPr marL="0" indent="0" algn="ctr">
              <a:buNone/>
            </a:pPr>
            <a:r>
              <a:rPr lang="ar-SA" sz="5400" dirty="0">
                <a:solidFill>
                  <a:srgbClr val="FF0000"/>
                </a:solidFill>
              </a:rPr>
              <a:t>يوجد لدينا كتب ونماذج في </a:t>
            </a:r>
            <a:r>
              <a:rPr lang="ar-SA" sz="5400" dirty="0" err="1">
                <a:solidFill>
                  <a:srgbClr val="FF0000"/>
                </a:solidFill>
              </a:rPr>
              <a:t>المكتبه</a:t>
            </a:r>
            <a:r>
              <a:rPr lang="ar-SA" sz="5400" dirty="0">
                <a:solidFill>
                  <a:srgbClr val="FF0000"/>
                </a:solidFill>
              </a:rPr>
              <a:t> من </a:t>
            </a:r>
            <a:r>
              <a:rPr lang="ar-SA" sz="5400" dirty="0" err="1">
                <a:solidFill>
                  <a:srgbClr val="FF0000"/>
                </a:solidFill>
              </a:rPr>
              <a:t>الاوريغامي</a:t>
            </a:r>
            <a:endParaRPr lang="ar-SA" sz="5400" dirty="0">
              <a:solidFill>
                <a:srgbClr val="FF0000"/>
              </a:solidFill>
            </a:endParaRPr>
          </a:p>
        </p:txBody>
      </p:sp>
      <p:pic>
        <p:nvPicPr>
          <p:cNvPr id="2050" name="Picture 2" descr="اوريغامي من طائرة شراعية: نموذج 2">
            <a:extLst>
              <a:ext uri="{FF2B5EF4-FFF2-40B4-BE49-F238E27FC236}">
                <a16:creationId xmlns:a16="http://schemas.microsoft.com/office/drawing/2014/main" id="{F8E966FF-B71F-4BA7-BBB3-BB9658B605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678504">
            <a:off x="862938" y="568325"/>
            <a:ext cx="18192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كتب الأوريجامي - مكتبة نور">
            <a:extLst>
              <a:ext uri="{FF2B5EF4-FFF2-40B4-BE49-F238E27FC236}">
                <a16:creationId xmlns:a16="http://schemas.microsoft.com/office/drawing/2014/main" id="{679E6815-E3C6-4742-8FD8-C3491409DD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33310">
            <a:off x="8783042" y="2607796"/>
            <a:ext cx="2453896" cy="3687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536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6E5A02EF-EF94-48B3-B329-C215A374A01E}"/>
              </a:ext>
            </a:extLst>
          </p:cNvPr>
          <p:cNvSpPr>
            <a:spLocks noGrp="1"/>
          </p:cNvSpPr>
          <p:nvPr>
            <p:ph idx="1"/>
          </p:nvPr>
        </p:nvSpPr>
        <p:spPr/>
        <p:txBody>
          <a:bodyPr/>
          <a:lstStyle/>
          <a:p>
            <a:r>
              <a:rPr lang="ar-SA" b="1" dirty="0">
                <a:solidFill>
                  <a:srgbClr val="FF0000"/>
                </a:solidFill>
              </a:rPr>
              <a:t>هل تستطيعين صنع اشكال بالورق؟</a:t>
            </a:r>
          </a:p>
          <a:p>
            <a:r>
              <a:rPr lang="ar-SA" b="1" dirty="0">
                <a:solidFill>
                  <a:srgbClr val="FF0000"/>
                </a:solidFill>
              </a:rPr>
              <a:t>كيف</a:t>
            </a:r>
          </a:p>
          <a:p>
            <a:r>
              <a:rPr lang="ar-SA" b="1" dirty="0">
                <a:solidFill>
                  <a:srgbClr val="FF0000"/>
                </a:solidFill>
              </a:rPr>
              <a:t>اذن سنتعلم اليوم صنع اشكال أخرى من خلال المقطع التالي</a:t>
            </a:r>
          </a:p>
        </p:txBody>
      </p:sp>
      <p:pic>
        <p:nvPicPr>
          <p:cNvPr id="3074" name="Picture 2" descr="الاوريغامي من الفنون اليابانية القديمة، تعرف على أنواعه">
            <a:extLst>
              <a:ext uri="{FF2B5EF4-FFF2-40B4-BE49-F238E27FC236}">
                <a16:creationId xmlns:a16="http://schemas.microsoft.com/office/drawing/2014/main" id="{3B18D707-3A1C-49A1-B57A-ED7A5C37D7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835659">
            <a:off x="533738" y="1578292"/>
            <a:ext cx="4320367" cy="253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513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حصة الزيادي🕊 on Twitter: &quot;ورقة استراتيجية (شريط الذكريات) #غلق_الدرس  #تعلم_نشط https://t.co/NkhwCyCA1I&quot; / Twitter">
            <a:extLst>
              <a:ext uri="{FF2B5EF4-FFF2-40B4-BE49-F238E27FC236}">
                <a16:creationId xmlns:a16="http://schemas.microsoft.com/office/drawing/2014/main" id="{B65D0CE1-0546-492F-96D4-93B0C0B81DD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2043" y="4307192"/>
            <a:ext cx="7414180" cy="3229947"/>
          </a:xfrm>
          <a:prstGeom prst="rect">
            <a:avLst/>
          </a:prstGeom>
          <a:noFill/>
          <a:extLst>
            <a:ext uri="{909E8E84-426E-40DD-AFC4-6F175D3DCCD1}">
              <a14:hiddenFill xmlns:a14="http://schemas.microsoft.com/office/drawing/2010/main">
                <a:solidFill>
                  <a:srgbClr val="FFFFFF"/>
                </a:solidFill>
              </a14:hiddenFill>
            </a:ext>
          </a:extLst>
        </p:spPr>
      </p:pic>
      <p:sp>
        <p:nvSpPr>
          <p:cNvPr id="4" name="مربع نص 3">
            <a:extLst>
              <a:ext uri="{FF2B5EF4-FFF2-40B4-BE49-F238E27FC236}">
                <a16:creationId xmlns:a16="http://schemas.microsoft.com/office/drawing/2014/main" id="{5DFB3105-3246-46C0-BBD5-2F56EECD155D}"/>
              </a:ext>
            </a:extLst>
          </p:cNvPr>
          <p:cNvSpPr txBox="1"/>
          <p:nvPr/>
        </p:nvSpPr>
        <p:spPr>
          <a:xfrm>
            <a:off x="2180947" y="332987"/>
            <a:ext cx="7830105" cy="584775"/>
          </a:xfrm>
          <a:prstGeom prst="rect">
            <a:avLst/>
          </a:prstGeom>
          <a:noFill/>
        </p:spPr>
        <p:txBody>
          <a:bodyPr wrap="square" rtlCol="1">
            <a:spAutoFit/>
          </a:bodyPr>
          <a:lstStyle/>
          <a:p>
            <a:pPr algn="ctr"/>
            <a:r>
              <a:rPr lang="ar-SA" sz="3200" b="1" dirty="0">
                <a:solidFill>
                  <a:srgbClr val="FF0000"/>
                </a:solidFill>
              </a:rPr>
              <a:t>لنتذكر سويا </a:t>
            </a:r>
            <a:r>
              <a:rPr lang="ar-SA" sz="3200" b="1" dirty="0" err="1">
                <a:solidFill>
                  <a:srgbClr val="FF0000"/>
                </a:solidFill>
              </a:rPr>
              <a:t>المهمه</a:t>
            </a:r>
            <a:r>
              <a:rPr lang="ar-SA" sz="3200" b="1" dirty="0">
                <a:solidFill>
                  <a:srgbClr val="FF0000"/>
                </a:solidFill>
              </a:rPr>
              <a:t> </a:t>
            </a:r>
            <a:r>
              <a:rPr lang="ar-SA" sz="3200" b="1" dirty="0" err="1">
                <a:solidFill>
                  <a:srgbClr val="FF0000"/>
                </a:solidFill>
              </a:rPr>
              <a:t>المنزليه</a:t>
            </a:r>
            <a:r>
              <a:rPr lang="ar-SA" sz="3200" b="1" dirty="0">
                <a:solidFill>
                  <a:srgbClr val="FF0000"/>
                </a:solidFill>
              </a:rPr>
              <a:t> </a:t>
            </a:r>
          </a:p>
        </p:txBody>
      </p:sp>
      <p:pic>
        <p:nvPicPr>
          <p:cNvPr id="5" name="عنصر نائب للمحتوى 3">
            <a:extLst>
              <a:ext uri="{FF2B5EF4-FFF2-40B4-BE49-F238E27FC236}">
                <a16:creationId xmlns:a16="http://schemas.microsoft.com/office/drawing/2014/main" id="{D0564479-A366-46BB-9B27-6223D28807B3}"/>
              </a:ext>
            </a:extLst>
          </p:cNvPr>
          <p:cNvPicPr>
            <a:picLocks noChangeAspect="1"/>
          </p:cNvPicPr>
          <p:nvPr/>
        </p:nvPicPr>
        <p:blipFill>
          <a:blip r:embed="rId3"/>
          <a:stretch>
            <a:fillRect/>
          </a:stretch>
        </p:blipFill>
        <p:spPr>
          <a:xfrm>
            <a:off x="479395" y="482235"/>
            <a:ext cx="2601157" cy="171543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 name="صورة 1">
            <a:extLst>
              <a:ext uri="{FF2B5EF4-FFF2-40B4-BE49-F238E27FC236}">
                <a16:creationId xmlns:a16="http://schemas.microsoft.com/office/drawing/2014/main" id="{02129546-CC03-4840-82C2-ED87EE7E9B4A}"/>
              </a:ext>
            </a:extLst>
          </p:cNvPr>
          <p:cNvPicPr>
            <a:picLocks noChangeAspect="1"/>
          </p:cNvPicPr>
          <p:nvPr/>
        </p:nvPicPr>
        <p:blipFill>
          <a:blip r:embed="rId4"/>
          <a:stretch>
            <a:fillRect/>
          </a:stretch>
        </p:blipFill>
        <p:spPr>
          <a:xfrm>
            <a:off x="7801761" y="917762"/>
            <a:ext cx="3910843" cy="5739385"/>
          </a:xfrm>
          <a:prstGeom prst="rect">
            <a:avLst/>
          </a:prstGeom>
        </p:spPr>
      </p:pic>
    </p:spTree>
    <p:extLst>
      <p:ext uri="{BB962C8B-B14F-4D97-AF65-F5344CB8AC3E}">
        <p14:creationId xmlns:p14="http://schemas.microsoft.com/office/powerpoint/2010/main" val="181096500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جدول 4">
            <a:extLst>
              <a:ext uri="{FF2B5EF4-FFF2-40B4-BE49-F238E27FC236}">
                <a16:creationId xmlns:a16="http://schemas.microsoft.com/office/drawing/2014/main" id="{149B3BE8-446E-B4CF-0C72-082B2C3A96D5}"/>
              </a:ext>
            </a:extLst>
          </p:cNvPr>
          <p:cNvGraphicFramePr>
            <a:graphicFrameLocks noGrp="1"/>
          </p:cNvGraphicFramePr>
          <p:nvPr>
            <p:ph idx="1"/>
            <p:extLst>
              <p:ext uri="{D42A27DB-BD31-4B8C-83A1-F6EECF244321}">
                <p14:modId xmlns:p14="http://schemas.microsoft.com/office/powerpoint/2010/main" val="965336535"/>
              </p:ext>
            </p:extLst>
          </p:nvPr>
        </p:nvGraphicFramePr>
        <p:xfrm>
          <a:off x="978195" y="773927"/>
          <a:ext cx="10882371" cy="3840480"/>
        </p:xfrm>
        <a:graphic>
          <a:graphicData uri="http://schemas.openxmlformats.org/drawingml/2006/table">
            <a:tbl>
              <a:tblPr rtl="1" firstRow="1" bandRow="1">
                <a:tableStyleId>{5FD0F851-EC5A-4D38-B0AD-8093EC10F338}</a:tableStyleId>
              </a:tblPr>
              <a:tblGrid>
                <a:gridCol w="1925594">
                  <a:extLst>
                    <a:ext uri="{9D8B030D-6E8A-4147-A177-3AD203B41FA5}">
                      <a16:colId xmlns:a16="http://schemas.microsoft.com/office/drawing/2014/main" val="4193633005"/>
                    </a:ext>
                  </a:extLst>
                </a:gridCol>
                <a:gridCol w="8956777">
                  <a:extLst>
                    <a:ext uri="{9D8B030D-6E8A-4147-A177-3AD203B41FA5}">
                      <a16:colId xmlns:a16="http://schemas.microsoft.com/office/drawing/2014/main" val="3287267539"/>
                    </a:ext>
                  </a:extLst>
                </a:gridCol>
              </a:tblGrid>
              <a:tr h="343174">
                <a:tc>
                  <a:txBody>
                    <a:bodyPr/>
                    <a:lstStyle/>
                    <a:p>
                      <a:pPr rtl="1"/>
                      <a:r>
                        <a:rPr lang="ar-SA" dirty="0">
                          <a:solidFill>
                            <a:srgbClr val="FF3399"/>
                          </a:solidFill>
                        </a:rPr>
                        <a:t>1-1</a:t>
                      </a:r>
                      <a:endParaRPr lang="ar-SA" dirty="0">
                        <a:solidFill>
                          <a:srgbClr val="FF3399"/>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txBody>
                  <a:tcPr/>
                </a:tc>
                <a:tc>
                  <a:txBody>
                    <a:bodyPr/>
                    <a:lstStyle/>
                    <a:p>
                      <a:pPr rtl="1"/>
                      <a:r>
                        <a:rPr kumimoji="0" lang="ar-SA" sz="2400" b="0" u="none" strike="noStrike" kern="1200" cap="none" spc="0" normalizeH="0" baseline="0" noProof="0" dirty="0">
                          <a:ln>
                            <a:noFill/>
                          </a:ln>
                          <a:solidFill>
                            <a:schemeClr val="accent1">
                              <a:lumMod val="75000"/>
                            </a:schemeClr>
                          </a:solidFill>
                          <a:effectLst/>
                          <a:uLnTx/>
                          <a:uFillTx/>
                        </a:rPr>
                        <a:t>نشاط</a:t>
                      </a:r>
                      <a:endParaRPr lang="ar-SA" sz="2400" dirty="0">
                        <a:solidFill>
                          <a:schemeClr val="accent1">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txBody>
                  <a:tcPr/>
                </a:tc>
                <a:extLst>
                  <a:ext uri="{0D108BD9-81ED-4DB2-BD59-A6C34878D82A}">
                    <a16:rowId xmlns:a16="http://schemas.microsoft.com/office/drawing/2014/main" val="2660798786"/>
                  </a:ext>
                </a:extLst>
              </a:tr>
              <a:tr h="423676">
                <a:tc>
                  <a:txBody>
                    <a:bodyPr/>
                    <a:lstStyle/>
                    <a:p>
                      <a:pPr rtl="1"/>
                      <a:r>
                        <a:rPr kumimoji="0" lang="ar-SA" sz="2000" b="0" u="none" strike="noStrike" kern="1200" cap="none" spc="0" normalizeH="0" baseline="0" noProof="0" dirty="0">
                          <a:ln>
                            <a:noFill/>
                          </a:ln>
                          <a:solidFill>
                            <a:srgbClr val="FF3399"/>
                          </a:solidFill>
                          <a:effectLst/>
                          <a:uLnTx/>
                          <a:uFillTx/>
                        </a:rPr>
                        <a:t> العنوان </a:t>
                      </a:r>
                      <a:endParaRPr lang="ar-SA" sz="2000" dirty="0">
                        <a:solidFill>
                          <a:srgbClr val="FF3399"/>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txBody>
                  <a:tcPr/>
                </a:tc>
                <a:tc>
                  <a:txBody>
                    <a:bodyPr/>
                    <a:lstStyle/>
                    <a:p>
                      <a:pPr rtl="1"/>
                      <a:r>
                        <a:rPr kumimoji="0" lang="ar-SA" sz="2400" b="0" u="none" strike="noStrike" kern="1200" cap="none" spc="0" normalizeH="0" baseline="0" noProof="0" dirty="0">
                          <a:ln>
                            <a:noFill/>
                          </a:ln>
                          <a:solidFill>
                            <a:schemeClr val="accent1">
                              <a:lumMod val="75000"/>
                            </a:schemeClr>
                          </a:solidFill>
                          <a:effectLst/>
                          <a:uLnTx/>
                          <a:uFillTx/>
                        </a:rPr>
                        <a:t>تقنية الأوريغامي </a:t>
                      </a:r>
                      <a:endParaRPr lang="ar-SA" sz="2400" dirty="0">
                        <a:solidFill>
                          <a:schemeClr val="accent1">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txBody>
                  <a:tcPr/>
                </a:tc>
                <a:extLst>
                  <a:ext uri="{0D108BD9-81ED-4DB2-BD59-A6C34878D82A}">
                    <a16:rowId xmlns:a16="http://schemas.microsoft.com/office/drawing/2014/main" val="2476594566"/>
                  </a:ext>
                </a:extLst>
              </a:tr>
              <a:tr h="343174">
                <a:tc>
                  <a:txBody>
                    <a:bodyPr/>
                    <a:lstStyle/>
                    <a:p>
                      <a:pPr rtl="1"/>
                      <a:r>
                        <a:rPr kumimoji="0" lang="ar-SA" sz="2000" b="0" u="none" strike="noStrike" kern="1200" cap="none" spc="0" normalizeH="0" baseline="0" noProof="0" dirty="0">
                          <a:ln>
                            <a:noFill/>
                          </a:ln>
                          <a:solidFill>
                            <a:srgbClr val="FF3399"/>
                          </a:solidFill>
                          <a:effectLst/>
                          <a:uLnTx/>
                          <a:uFillTx/>
                        </a:rPr>
                        <a:t>الهدف</a:t>
                      </a:r>
                      <a:endParaRPr lang="ar-SA" sz="2000" dirty="0">
                        <a:solidFill>
                          <a:srgbClr val="FF3399"/>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txBody>
                  <a:tcPr/>
                </a:tc>
                <a:tc>
                  <a:txBody>
                    <a:bodyPr/>
                    <a:lstStyle/>
                    <a:p>
                      <a:pPr rtl="1"/>
                      <a:r>
                        <a:rPr kumimoji="0" lang="ar-SA" sz="2400" b="0" u="none" strike="noStrike" kern="1200" cap="none" spc="0" normalizeH="0" baseline="0" noProof="0" dirty="0">
                          <a:ln>
                            <a:noFill/>
                          </a:ln>
                          <a:solidFill>
                            <a:schemeClr val="accent1">
                              <a:lumMod val="75000"/>
                            </a:schemeClr>
                          </a:solidFill>
                          <a:effectLst/>
                          <a:uLnTx/>
                          <a:uFillTx/>
                        </a:rPr>
                        <a:t>تقنية الأوريغامي في تنفيذ بعض النماذج (وجه الحيوان/ القلب/ زهرة) </a:t>
                      </a:r>
                      <a:endParaRPr lang="ar-SA" sz="2400" dirty="0">
                        <a:solidFill>
                          <a:schemeClr val="accent1">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txBody>
                  <a:tcPr/>
                </a:tc>
                <a:extLst>
                  <a:ext uri="{0D108BD9-81ED-4DB2-BD59-A6C34878D82A}">
                    <a16:rowId xmlns:a16="http://schemas.microsoft.com/office/drawing/2014/main" val="3705050213"/>
                  </a:ext>
                </a:extLst>
              </a:tr>
              <a:tr h="343174">
                <a:tc>
                  <a:txBody>
                    <a:bodyPr/>
                    <a:lstStyle/>
                    <a:p>
                      <a:pPr rtl="1"/>
                      <a:r>
                        <a:rPr kumimoji="0" lang="ar-SA" sz="2000" b="0" u="none" strike="noStrike" kern="1200" cap="none" spc="0" normalizeH="0" baseline="0" noProof="0" dirty="0">
                          <a:ln>
                            <a:noFill/>
                          </a:ln>
                          <a:solidFill>
                            <a:srgbClr val="FF3399"/>
                          </a:solidFill>
                          <a:effectLst/>
                          <a:uLnTx/>
                          <a:uFillTx/>
                        </a:rPr>
                        <a:t>الزمن</a:t>
                      </a:r>
                      <a:endParaRPr lang="ar-SA" sz="2000" dirty="0">
                        <a:solidFill>
                          <a:srgbClr val="FF3399"/>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txBody>
                  <a:tcPr/>
                </a:tc>
                <a:tc>
                  <a:txBody>
                    <a:bodyPr/>
                    <a:lstStyle/>
                    <a:p>
                      <a:pPr rtl="1"/>
                      <a:r>
                        <a:rPr lang="ar-SA" sz="2400" dirty="0">
                          <a:solidFill>
                            <a:schemeClr val="accent1">
                              <a:lumMod val="75000"/>
                            </a:schemeClr>
                          </a:solidFill>
                        </a:rPr>
                        <a:t>20 د</a:t>
                      </a:r>
                      <a:endParaRPr lang="ar-SA" sz="2400" dirty="0">
                        <a:solidFill>
                          <a:schemeClr val="accent1">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txBody>
                  <a:tcPr/>
                </a:tc>
                <a:extLst>
                  <a:ext uri="{0D108BD9-81ED-4DB2-BD59-A6C34878D82A}">
                    <a16:rowId xmlns:a16="http://schemas.microsoft.com/office/drawing/2014/main" val="187862260"/>
                  </a:ext>
                </a:extLst>
              </a:tr>
              <a:tr h="343174">
                <a:tc>
                  <a:txBody>
                    <a:bodyPr/>
                    <a:lstStyle/>
                    <a:p>
                      <a:pPr rtl="1"/>
                      <a:r>
                        <a:rPr kumimoji="0" lang="ar-SA" sz="2000" b="0" u="none" strike="noStrike" kern="1200" cap="none" spc="0" normalizeH="0" baseline="0" noProof="0" dirty="0">
                          <a:ln>
                            <a:noFill/>
                          </a:ln>
                          <a:solidFill>
                            <a:srgbClr val="FF3399"/>
                          </a:solidFill>
                          <a:effectLst/>
                          <a:uLnTx/>
                          <a:uFillTx/>
                        </a:rPr>
                        <a:t>نوع النشاط</a:t>
                      </a:r>
                      <a:endParaRPr lang="ar-SA" sz="2000" dirty="0">
                        <a:solidFill>
                          <a:srgbClr val="FF3399"/>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txBody>
                  <a:tcPr/>
                </a:tc>
                <a:tc>
                  <a:txBody>
                    <a:bodyPr/>
                    <a:lstStyle/>
                    <a:p>
                      <a:pPr rtl="1"/>
                      <a:r>
                        <a:rPr kumimoji="0" lang="ar-SA" sz="2400" b="0" u="none" strike="noStrike" kern="1200" cap="none" spc="0" normalizeH="0" baseline="0" noProof="0" dirty="0">
                          <a:ln>
                            <a:noFill/>
                          </a:ln>
                          <a:solidFill>
                            <a:schemeClr val="accent1">
                              <a:lumMod val="75000"/>
                            </a:schemeClr>
                          </a:solidFill>
                          <a:effectLst/>
                          <a:uLnTx/>
                          <a:uFillTx/>
                        </a:rPr>
                        <a:t>فردي</a:t>
                      </a:r>
                      <a:endParaRPr lang="ar-SA" sz="2400" dirty="0">
                        <a:solidFill>
                          <a:schemeClr val="accent1">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txBody>
                  <a:tcPr/>
                </a:tc>
                <a:extLst>
                  <a:ext uri="{0D108BD9-81ED-4DB2-BD59-A6C34878D82A}">
                    <a16:rowId xmlns:a16="http://schemas.microsoft.com/office/drawing/2014/main" val="1003786337"/>
                  </a:ext>
                </a:extLst>
              </a:tr>
              <a:tr h="1166790">
                <a:tc>
                  <a:txBody>
                    <a:bodyPr/>
                    <a:lstStyle/>
                    <a:p>
                      <a:pPr rtl="1"/>
                      <a:r>
                        <a:rPr kumimoji="0" lang="ar-SA" sz="2000" b="0" u="none" strike="noStrike" kern="1200" cap="none" spc="0" normalizeH="0" baseline="0" noProof="0" dirty="0">
                          <a:ln>
                            <a:noFill/>
                          </a:ln>
                          <a:solidFill>
                            <a:srgbClr val="FF3399"/>
                          </a:solidFill>
                          <a:effectLst/>
                          <a:uLnTx/>
                          <a:uFillTx/>
                        </a:rPr>
                        <a:t>الخطوات</a:t>
                      </a:r>
                      <a:endParaRPr lang="ar-SA" sz="2000" dirty="0">
                        <a:solidFill>
                          <a:srgbClr val="FF3399"/>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txBody>
                  <a:tcPr/>
                </a:tc>
                <a:tc>
                  <a:txBody>
                    <a:bodyPr/>
                    <a:lstStyle/>
                    <a:p>
                      <a:pPr rtl="1"/>
                      <a:r>
                        <a:rPr kumimoji="0" lang="ar-SA" sz="2400" b="0" u="none" strike="noStrike" kern="1200" cap="none" spc="0" normalizeH="0" baseline="0" noProof="0" dirty="0">
                          <a:ln>
                            <a:noFill/>
                          </a:ln>
                          <a:solidFill>
                            <a:schemeClr val="accent1">
                              <a:lumMod val="75000"/>
                            </a:schemeClr>
                          </a:solidFill>
                          <a:effectLst/>
                          <a:uLnTx/>
                          <a:uFillTx/>
                        </a:rPr>
                        <a:t>استخدمي جهازك اللوحي</a:t>
                      </a:r>
                    </a:p>
                    <a:p>
                      <a:pPr rtl="1"/>
                      <a:r>
                        <a:rPr kumimoji="0" lang="ar-SA" sz="2400" b="0" u="none" strike="noStrike" kern="1200" cap="none" spc="0" normalizeH="0" baseline="0" noProof="0" dirty="0">
                          <a:ln>
                            <a:noFill/>
                          </a:ln>
                          <a:solidFill>
                            <a:schemeClr val="accent1">
                              <a:lumMod val="75000"/>
                            </a:schemeClr>
                          </a:solidFill>
                          <a:effectLst/>
                          <a:uLnTx/>
                          <a:uFillTx/>
                        </a:rPr>
                        <a:t>ابحثي في مواقع البحث (الانترنت ) عن فن طي الورق بالخطوات</a:t>
                      </a:r>
                    </a:p>
                    <a:p>
                      <a:pPr rtl="1"/>
                      <a:r>
                        <a:rPr kumimoji="0" lang="ar-SA" sz="2400" b="0" u="none" strike="noStrike" kern="1200" cap="none" spc="0" normalizeH="0" baseline="0" noProof="0" dirty="0">
                          <a:ln>
                            <a:noFill/>
                          </a:ln>
                          <a:solidFill>
                            <a:schemeClr val="accent1">
                              <a:lumMod val="75000"/>
                            </a:schemeClr>
                          </a:solidFill>
                          <a:effectLst/>
                          <a:uLnTx/>
                          <a:uFillTx/>
                        </a:rPr>
                        <a:t>اتبعي التعليمات ابدئي التنفيذ</a:t>
                      </a:r>
                    </a:p>
                    <a:p>
                      <a:pPr rtl="1"/>
                      <a:r>
                        <a:rPr kumimoji="0" lang="ar-SA" sz="2400" b="0" u="none" strike="noStrike" kern="1200" cap="none" spc="0" normalizeH="0" baseline="0" noProof="0" dirty="0">
                          <a:ln>
                            <a:noFill/>
                          </a:ln>
                          <a:solidFill>
                            <a:schemeClr val="accent1">
                              <a:lumMod val="75000"/>
                            </a:schemeClr>
                          </a:solidFill>
                          <a:effectLst/>
                          <a:uLnTx/>
                          <a:uFillTx/>
                        </a:rPr>
                        <a:t>اضيفي اسلوبك الفني على نموذجك </a:t>
                      </a:r>
                      <a:endParaRPr lang="ar-SA" sz="2400" dirty="0">
                        <a:solidFill>
                          <a:schemeClr val="accent1">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txBody>
                  <a:tcPr/>
                </a:tc>
                <a:extLst>
                  <a:ext uri="{0D108BD9-81ED-4DB2-BD59-A6C34878D82A}">
                    <a16:rowId xmlns:a16="http://schemas.microsoft.com/office/drawing/2014/main" val="267834149"/>
                  </a:ext>
                </a:extLst>
              </a:tr>
            </a:tbl>
          </a:graphicData>
        </a:graphic>
      </p:graphicFrame>
      <p:pic>
        <p:nvPicPr>
          <p:cNvPr id="3074" name="Picture 2" descr="How to make a beautiful rabbit from paper step by step - YouTube">
            <a:extLst>
              <a:ext uri="{FF2B5EF4-FFF2-40B4-BE49-F238E27FC236}">
                <a16:creationId xmlns:a16="http://schemas.microsoft.com/office/drawing/2014/main" id="{702B7EAE-EBF1-861D-1438-BB08BA05F8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1960" y="4774019"/>
            <a:ext cx="32512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ow to make a paper Heart❤اسهل طريقة لصنع قلب من الورق 🧡💜اعمال يدوية من  الورق - YouTube">
            <a:extLst>
              <a:ext uri="{FF2B5EF4-FFF2-40B4-BE49-F238E27FC236}">
                <a16:creationId xmlns:a16="http://schemas.microsoft.com/office/drawing/2014/main" id="{1598A12D-439A-F7E7-4234-63097D49AE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4409" y="4774019"/>
            <a:ext cx="308034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نتيجة بحث الصور عن ‪origami flower‬‏">
            <a:extLst>
              <a:ext uri="{FF2B5EF4-FFF2-40B4-BE49-F238E27FC236}">
                <a16:creationId xmlns:a16="http://schemas.microsoft.com/office/drawing/2014/main" id="{7B5AF01B-4910-7FFF-7B5C-7E9DB25F0E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4373" y="4774020"/>
            <a:ext cx="176017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868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46F38866-0492-48D9-B793-C73747448DE0}"/>
              </a:ext>
            </a:extLst>
          </p:cNvPr>
          <p:cNvSpPr>
            <a:spLocks noGrp="1"/>
          </p:cNvSpPr>
          <p:nvPr>
            <p:ph idx="1"/>
          </p:nvPr>
        </p:nvSpPr>
        <p:spPr/>
        <p:txBody>
          <a:bodyPr>
            <a:normAutofit/>
          </a:bodyPr>
          <a:lstStyle/>
          <a:p>
            <a:pPr marL="0" indent="0" algn="ctr">
              <a:buNone/>
            </a:pPr>
            <a:r>
              <a:rPr lang="ar-SA" sz="4400" b="1" dirty="0">
                <a:solidFill>
                  <a:srgbClr val="FF0000"/>
                </a:solidFill>
              </a:rPr>
              <a:t>هل تستطيعين صناعة لعبه أخرى </a:t>
            </a:r>
            <a:r>
              <a:rPr lang="ar-SA" sz="4400" b="1" dirty="0" err="1">
                <a:solidFill>
                  <a:srgbClr val="FF0000"/>
                </a:solidFill>
              </a:rPr>
              <a:t>بالادوات</a:t>
            </a:r>
            <a:r>
              <a:rPr lang="ar-SA" sz="4400" b="1" dirty="0">
                <a:solidFill>
                  <a:srgbClr val="FF0000"/>
                </a:solidFill>
              </a:rPr>
              <a:t> التي أمامك</a:t>
            </a:r>
          </a:p>
        </p:txBody>
      </p:sp>
    </p:spTree>
    <p:extLst>
      <p:ext uri="{BB962C8B-B14F-4D97-AF65-F5344CB8AC3E}">
        <p14:creationId xmlns:p14="http://schemas.microsoft.com/office/powerpoint/2010/main" val="19804691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E0F6D2F-5530-416F-B521-4BE7DDDD9264}"/>
              </a:ext>
            </a:extLst>
          </p:cNvPr>
          <p:cNvSpPr>
            <a:spLocks noGrp="1"/>
          </p:cNvSpPr>
          <p:nvPr>
            <p:ph type="title"/>
          </p:nvPr>
        </p:nvSpPr>
        <p:spPr/>
        <p:txBody>
          <a:bodyPr>
            <a:noAutofit/>
          </a:bodyPr>
          <a:lstStyle/>
          <a:p>
            <a:pPr algn="ctr"/>
            <a:r>
              <a:rPr lang="ar-SA" sz="3200" dirty="0">
                <a:solidFill>
                  <a:srgbClr val="FF0000"/>
                </a:solidFill>
              </a:rPr>
              <a:t>عندما شاهدتي فديو لعبة الحظ في فريق مساحة </a:t>
            </a:r>
            <a:r>
              <a:rPr lang="ar-SA" sz="3200" dirty="0" err="1">
                <a:solidFill>
                  <a:srgbClr val="FF0000"/>
                </a:solidFill>
              </a:rPr>
              <a:t>الامبتكار</a:t>
            </a:r>
            <a:r>
              <a:rPr lang="ar-SA" sz="3200" dirty="0">
                <a:solidFill>
                  <a:srgbClr val="FF0000"/>
                </a:solidFill>
              </a:rPr>
              <a:t> ( مصنع الألعاب )</a:t>
            </a:r>
            <a:br>
              <a:rPr lang="ar-SA" sz="3200" dirty="0">
                <a:solidFill>
                  <a:srgbClr val="FF0000"/>
                </a:solidFill>
              </a:rPr>
            </a:br>
            <a:r>
              <a:rPr lang="ar-SA" sz="3200" dirty="0">
                <a:solidFill>
                  <a:srgbClr val="FF0000"/>
                </a:solidFill>
              </a:rPr>
              <a:t>هل </a:t>
            </a:r>
            <a:r>
              <a:rPr lang="ar-SA" sz="3200" dirty="0" err="1">
                <a:solidFill>
                  <a:srgbClr val="FF0000"/>
                </a:solidFill>
              </a:rPr>
              <a:t>بامكانك</a:t>
            </a:r>
            <a:r>
              <a:rPr lang="ar-SA" sz="3200" dirty="0">
                <a:solidFill>
                  <a:srgbClr val="FF0000"/>
                </a:solidFill>
              </a:rPr>
              <a:t> صنع نفس </a:t>
            </a:r>
            <a:r>
              <a:rPr lang="ar-SA" sz="3200" dirty="0" err="1">
                <a:solidFill>
                  <a:srgbClr val="FF0000"/>
                </a:solidFill>
              </a:rPr>
              <a:t>الاوريغامي</a:t>
            </a:r>
            <a:r>
              <a:rPr lang="ar-SA" sz="3200" dirty="0">
                <a:solidFill>
                  <a:srgbClr val="FF0000"/>
                </a:solidFill>
              </a:rPr>
              <a:t> التي شاهدتي في </a:t>
            </a:r>
            <a:r>
              <a:rPr lang="ar-SA" sz="3200" dirty="0" err="1">
                <a:solidFill>
                  <a:srgbClr val="FF0000"/>
                </a:solidFill>
              </a:rPr>
              <a:t>الفديو</a:t>
            </a:r>
            <a:endParaRPr lang="ar-SA" sz="3200" dirty="0">
              <a:solidFill>
                <a:srgbClr val="FF0000"/>
              </a:solidFill>
            </a:endParaRPr>
          </a:p>
        </p:txBody>
      </p:sp>
      <p:sp>
        <p:nvSpPr>
          <p:cNvPr id="3" name="عنصر نائب للمحتوى 2">
            <a:extLst>
              <a:ext uri="{FF2B5EF4-FFF2-40B4-BE49-F238E27FC236}">
                <a16:creationId xmlns:a16="http://schemas.microsoft.com/office/drawing/2014/main" id="{314ABFC8-9483-496B-AD94-E2D13DDE276A}"/>
              </a:ext>
            </a:extLst>
          </p:cNvPr>
          <p:cNvSpPr>
            <a:spLocks noGrp="1"/>
          </p:cNvSpPr>
          <p:nvPr>
            <p:ph idx="1"/>
          </p:nvPr>
        </p:nvSpPr>
        <p:spPr/>
        <p:txBody>
          <a:bodyPr/>
          <a:lstStyle/>
          <a:p>
            <a:r>
              <a:rPr lang="ar-SA" dirty="0"/>
              <a:t>من خلال استراتيجية الصف المقلوب والأدوات التي امامك اصنعي لعبة الحظ</a:t>
            </a:r>
          </a:p>
          <a:p>
            <a:r>
              <a:rPr lang="ar-SA" dirty="0"/>
              <a:t>هل استطيع تغييرها الى اسم أخر </a:t>
            </a:r>
          </a:p>
          <a:p>
            <a:r>
              <a:rPr lang="ar-SA" dirty="0"/>
              <a:t>اقترحي اسم آخر لها لان كل </a:t>
            </a:r>
            <a:r>
              <a:rPr lang="ar-SA" dirty="0" err="1"/>
              <a:t>مايحصل</a:t>
            </a:r>
            <a:r>
              <a:rPr lang="ar-SA" dirty="0"/>
              <a:t> عليه الانسان يكون مقدر لها وليس من لعبه نلعبها </a:t>
            </a:r>
          </a:p>
        </p:txBody>
      </p:sp>
      <p:pic>
        <p:nvPicPr>
          <p:cNvPr id="1026" name="Picture 2" descr="الفصل المقلوب ... هل يكون الحل؟ - رقيم">
            <a:extLst>
              <a:ext uri="{FF2B5EF4-FFF2-40B4-BE49-F238E27FC236}">
                <a16:creationId xmlns:a16="http://schemas.microsoft.com/office/drawing/2014/main" id="{6FBC54CD-5C47-4070-A401-33FD1DD31E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7714" y="4179902"/>
            <a:ext cx="6367925" cy="2398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533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4FCF1D8A-A061-4E0E-BF3D-6A1BD6ED0D5F}"/>
              </a:ext>
            </a:extLst>
          </p:cNvPr>
          <p:cNvSpPr txBox="1"/>
          <p:nvPr/>
        </p:nvSpPr>
        <p:spPr>
          <a:xfrm>
            <a:off x="3986074" y="1890944"/>
            <a:ext cx="5504155" cy="369332"/>
          </a:xfrm>
          <a:prstGeom prst="rect">
            <a:avLst/>
          </a:prstGeom>
          <a:noFill/>
        </p:spPr>
        <p:txBody>
          <a:bodyPr wrap="square" rtlCol="1">
            <a:spAutoFit/>
          </a:bodyPr>
          <a:lstStyle/>
          <a:p>
            <a:r>
              <a:rPr lang="ar-SA" dirty="0"/>
              <a:t>فديو لعبة الحظ يلصق هنا</a:t>
            </a:r>
          </a:p>
        </p:txBody>
      </p:sp>
    </p:spTree>
    <p:extLst>
      <p:ext uri="{BB962C8B-B14F-4D97-AF65-F5344CB8AC3E}">
        <p14:creationId xmlns:p14="http://schemas.microsoft.com/office/powerpoint/2010/main" val="4254894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جدول 12">
            <a:extLst>
              <a:ext uri="{FF2B5EF4-FFF2-40B4-BE49-F238E27FC236}">
                <a16:creationId xmlns:a16="http://schemas.microsoft.com/office/drawing/2014/main" id="{B7E4E9D0-4ED4-4D36-91F0-0C8918F64185}"/>
              </a:ext>
            </a:extLst>
          </p:cNvPr>
          <p:cNvGraphicFramePr>
            <a:graphicFrameLocks noGrp="1"/>
          </p:cNvGraphicFramePr>
          <p:nvPr>
            <p:ph idx="1"/>
            <p:extLst>
              <p:ext uri="{D42A27DB-BD31-4B8C-83A1-F6EECF244321}">
                <p14:modId xmlns:p14="http://schemas.microsoft.com/office/powerpoint/2010/main" val="3954456299"/>
              </p:ext>
            </p:extLst>
          </p:nvPr>
        </p:nvGraphicFramePr>
        <p:xfrm>
          <a:off x="944523" y="368957"/>
          <a:ext cx="10389781" cy="4353560"/>
        </p:xfrm>
        <a:graphic>
          <a:graphicData uri="http://schemas.openxmlformats.org/drawingml/2006/table">
            <a:tbl>
              <a:tblPr rtl="1" firstRow="1" bandRow="1">
                <a:tableStyleId>{BDBED569-4797-4DF1-A0F4-6AAB3CD982D8}</a:tableStyleId>
              </a:tblPr>
              <a:tblGrid>
                <a:gridCol w="1616149">
                  <a:extLst>
                    <a:ext uri="{9D8B030D-6E8A-4147-A177-3AD203B41FA5}">
                      <a16:colId xmlns:a16="http://schemas.microsoft.com/office/drawing/2014/main" val="43734365"/>
                    </a:ext>
                  </a:extLst>
                </a:gridCol>
                <a:gridCol w="8773632">
                  <a:extLst>
                    <a:ext uri="{9D8B030D-6E8A-4147-A177-3AD203B41FA5}">
                      <a16:colId xmlns:a16="http://schemas.microsoft.com/office/drawing/2014/main" val="2624854527"/>
                    </a:ext>
                  </a:extLst>
                </a:gridCol>
              </a:tblGrid>
              <a:tr h="370840">
                <a:tc>
                  <a:txBody>
                    <a:bodyPr/>
                    <a:lstStyle/>
                    <a:p>
                      <a:pPr rtl="1"/>
                      <a:r>
                        <a:rPr lang="ar-SA" sz="2000" dirty="0">
                          <a:solidFill>
                            <a:srgbClr val="00B050"/>
                          </a:solidFill>
                        </a:rPr>
                        <a:t>1-2</a:t>
                      </a:r>
                      <a:endParaRPr lang="ar-SA" sz="2000" dirty="0">
                        <a:solidFill>
                          <a:srgbClr val="00B05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txBody>
                  <a:tcPr/>
                </a:tc>
                <a:tc>
                  <a:txBody>
                    <a:bodyPr/>
                    <a:lstStyle/>
                    <a:p>
                      <a:pPr rtl="1"/>
                      <a:r>
                        <a:rPr kumimoji="0" lang="ar-SA" sz="2000" b="0" u="none" strike="noStrike" kern="1200" cap="none" spc="0" normalizeH="0" baseline="0" noProof="0" dirty="0">
                          <a:ln>
                            <a:noFill/>
                          </a:ln>
                          <a:solidFill>
                            <a:schemeClr val="accent1">
                              <a:lumMod val="75000"/>
                            </a:schemeClr>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نشاط </a:t>
                      </a:r>
                      <a:endParaRPr lang="ar-SA" sz="2000" dirty="0">
                        <a:solidFill>
                          <a:schemeClr val="accent1">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txBody>
                  <a:tcPr/>
                </a:tc>
                <a:extLst>
                  <a:ext uri="{0D108BD9-81ED-4DB2-BD59-A6C34878D82A}">
                    <a16:rowId xmlns:a16="http://schemas.microsoft.com/office/drawing/2014/main" val="1470477288"/>
                  </a:ext>
                </a:extLst>
              </a:tr>
              <a:tr h="370840">
                <a:tc>
                  <a:txBody>
                    <a:bodyPr/>
                    <a:lstStyle/>
                    <a:p>
                      <a:pPr rtl="1"/>
                      <a:r>
                        <a:rPr kumimoji="0" lang="ar-SA" sz="2000" b="0" u="none" strike="noStrike" kern="1200" cap="none" spc="0" normalizeH="0" baseline="0" noProof="0" dirty="0">
                          <a:ln>
                            <a:noFill/>
                          </a:ln>
                          <a:solidFill>
                            <a:srgbClr val="00B050"/>
                          </a:solidFill>
                          <a:effectLst/>
                          <a:uLnTx/>
                          <a:uFillTx/>
                        </a:rPr>
                        <a:t> العنوان </a:t>
                      </a:r>
                      <a:endParaRPr lang="ar-SA" sz="2000" dirty="0">
                        <a:solidFill>
                          <a:srgbClr val="00B05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txBody>
                  <a:tcPr/>
                </a:tc>
                <a:tc>
                  <a:txBody>
                    <a:bodyPr/>
                    <a:lstStyle/>
                    <a:p>
                      <a:pPr rtl="1"/>
                      <a:r>
                        <a:rPr lang="ar-SA" sz="2000" dirty="0">
                          <a:solidFill>
                            <a:schemeClr val="accent1">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تحدي لعبة الحظ "</a:t>
                      </a:r>
                      <a:r>
                        <a:rPr lang="en-US" sz="2000" dirty="0">
                          <a:solidFill>
                            <a:schemeClr val="accent1">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Game Teller Fortune Paper " </a:t>
                      </a:r>
                      <a:endParaRPr lang="ar-SA" sz="2000" dirty="0">
                        <a:solidFill>
                          <a:schemeClr val="accent1">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txBody>
                  <a:tcPr/>
                </a:tc>
                <a:extLst>
                  <a:ext uri="{0D108BD9-81ED-4DB2-BD59-A6C34878D82A}">
                    <a16:rowId xmlns:a16="http://schemas.microsoft.com/office/drawing/2014/main" val="2575775349"/>
                  </a:ext>
                </a:extLst>
              </a:tr>
              <a:tr h="370840">
                <a:tc>
                  <a:txBody>
                    <a:bodyPr/>
                    <a:lstStyle/>
                    <a:p>
                      <a:pPr rtl="1"/>
                      <a:r>
                        <a:rPr kumimoji="0" lang="ar-SA" sz="2000" b="0" u="none" strike="noStrike" kern="1200" cap="none" spc="0" normalizeH="0" baseline="0" noProof="0" dirty="0">
                          <a:ln>
                            <a:noFill/>
                          </a:ln>
                          <a:solidFill>
                            <a:srgbClr val="00B050"/>
                          </a:solidFill>
                          <a:effectLst/>
                          <a:uLnTx/>
                          <a:uFillTx/>
                        </a:rPr>
                        <a:t>الهدف</a:t>
                      </a:r>
                      <a:endParaRPr lang="ar-SA" sz="2000" dirty="0">
                        <a:solidFill>
                          <a:srgbClr val="00B05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txBody>
                  <a:tcPr/>
                </a:tc>
                <a:tc>
                  <a:txBody>
                    <a:bodyPr/>
                    <a:lstStyle/>
                    <a:p>
                      <a:pPr rtl="1"/>
                      <a:r>
                        <a:rPr kumimoji="0" lang="ar-SA" sz="2000" b="0" u="none" strike="noStrike" kern="1200" cap="none" spc="0" normalizeH="0" baseline="0" noProof="0" dirty="0">
                          <a:ln>
                            <a:noFill/>
                          </a:ln>
                          <a:solidFill>
                            <a:schemeClr val="accent1">
                              <a:lumMod val="75000"/>
                            </a:schemeClr>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تقنية الأوريغامي في تنفيذ بعض النماذج (وجه الحيوان/ القلب/ زهرة) </a:t>
                      </a:r>
                      <a:endParaRPr lang="ar-SA" sz="2000" dirty="0">
                        <a:solidFill>
                          <a:schemeClr val="accent1">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txBody>
                  <a:tcPr/>
                </a:tc>
                <a:extLst>
                  <a:ext uri="{0D108BD9-81ED-4DB2-BD59-A6C34878D82A}">
                    <a16:rowId xmlns:a16="http://schemas.microsoft.com/office/drawing/2014/main" val="3002446208"/>
                  </a:ext>
                </a:extLst>
              </a:tr>
              <a:tr h="370840">
                <a:tc>
                  <a:txBody>
                    <a:bodyPr/>
                    <a:lstStyle/>
                    <a:p>
                      <a:pPr rtl="1"/>
                      <a:r>
                        <a:rPr kumimoji="0" lang="ar-SA" sz="2000" b="0" u="none" strike="noStrike" kern="1200" cap="none" spc="0" normalizeH="0" baseline="0" noProof="0" dirty="0">
                          <a:ln>
                            <a:noFill/>
                          </a:ln>
                          <a:solidFill>
                            <a:srgbClr val="00B050"/>
                          </a:solidFill>
                          <a:effectLst/>
                          <a:uLnTx/>
                          <a:uFillTx/>
                        </a:rPr>
                        <a:t>الزمن</a:t>
                      </a:r>
                      <a:endParaRPr lang="ar-SA" sz="2000" dirty="0">
                        <a:solidFill>
                          <a:srgbClr val="00B05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txBody>
                  <a:tcPr/>
                </a:tc>
                <a:tc>
                  <a:txBody>
                    <a:bodyPr/>
                    <a:lstStyle/>
                    <a:p>
                      <a:pPr rtl="1"/>
                      <a:r>
                        <a:rPr lang="ar-SA" sz="2000" dirty="0">
                          <a:solidFill>
                            <a:schemeClr val="accent1">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20 د</a:t>
                      </a:r>
                    </a:p>
                  </a:txBody>
                  <a:tcPr/>
                </a:tc>
                <a:extLst>
                  <a:ext uri="{0D108BD9-81ED-4DB2-BD59-A6C34878D82A}">
                    <a16:rowId xmlns:a16="http://schemas.microsoft.com/office/drawing/2014/main" val="3591854357"/>
                  </a:ext>
                </a:extLst>
              </a:tr>
              <a:tr h="370840">
                <a:tc>
                  <a:txBody>
                    <a:bodyPr/>
                    <a:lstStyle/>
                    <a:p>
                      <a:pPr rtl="1"/>
                      <a:r>
                        <a:rPr kumimoji="0" lang="ar-SA" sz="2000" b="0" u="none" strike="noStrike" kern="1200" cap="none" spc="0" normalizeH="0" baseline="0" noProof="0" dirty="0">
                          <a:ln>
                            <a:noFill/>
                          </a:ln>
                          <a:solidFill>
                            <a:srgbClr val="00B050"/>
                          </a:solidFill>
                          <a:effectLst/>
                          <a:uLnTx/>
                          <a:uFillTx/>
                        </a:rPr>
                        <a:t>نوع النشاط</a:t>
                      </a:r>
                      <a:endParaRPr lang="ar-SA" sz="2000" dirty="0">
                        <a:solidFill>
                          <a:srgbClr val="00B05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txBody>
                  <a:tcPr/>
                </a:tc>
                <a:tc>
                  <a:txBody>
                    <a:bodyPr/>
                    <a:lstStyle/>
                    <a:p>
                      <a:pPr rtl="1"/>
                      <a:r>
                        <a:rPr lang="ar-SA" sz="2000" dirty="0">
                          <a:solidFill>
                            <a:schemeClr val="accent1">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جماعي (2-3 ) طالبة</a:t>
                      </a:r>
                    </a:p>
                  </a:txBody>
                  <a:tcPr/>
                </a:tc>
                <a:extLst>
                  <a:ext uri="{0D108BD9-81ED-4DB2-BD59-A6C34878D82A}">
                    <a16:rowId xmlns:a16="http://schemas.microsoft.com/office/drawing/2014/main" val="2841720128"/>
                  </a:ext>
                </a:extLst>
              </a:tr>
              <a:tr h="370840">
                <a:tc>
                  <a:txBody>
                    <a:bodyPr/>
                    <a:lstStyle/>
                    <a:p>
                      <a:pPr rtl="1"/>
                      <a:r>
                        <a:rPr kumimoji="0" lang="ar-SA" sz="2000" b="0" u="none" strike="noStrike" kern="1200" cap="none" spc="0" normalizeH="0" baseline="0" noProof="0" dirty="0">
                          <a:ln>
                            <a:noFill/>
                          </a:ln>
                          <a:solidFill>
                            <a:srgbClr val="00B050"/>
                          </a:solidFill>
                          <a:effectLst/>
                          <a:uLnTx/>
                          <a:uFillTx/>
                        </a:rPr>
                        <a:t>الخطوات</a:t>
                      </a:r>
                      <a:endParaRPr lang="ar-SA" sz="2000" dirty="0">
                        <a:solidFill>
                          <a:srgbClr val="00B05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txBody>
                  <a:tcPr/>
                </a:tc>
                <a:tc>
                  <a:txBody>
                    <a:body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ar-SA" sz="2000" b="0" i="0" u="none" strike="noStrike" kern="1200" cap="none" spc="0" normalizeH="0" baseline="0" noProof="0" dirty="0">
                          <a:ln>
                            <a:noFill/>
                          </a:ln>
                          <a:solidFill>
                            <a:schemeClr val="accent1">
                              <a:lumMod val="75000"/>
                            </a:schemeClr>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على كل مجموعه اختيار:</a:t>
                      </a:r>
                    </a:p>
                    <a:p>
                      <a:pPr marL="342900" marR="0" lvl="0" indent="-3429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ar-SA" sz="2000" b="0" i="0" u="none" strike="noStrike" kern="1200" cap="none" spc="0" normalizeH="0" baseline="0" noProof="0" dirty="0">
                          <a:ln>
                            <a:noFill/>
                          </a:ln>
                          <a:solidFill>
                            <a:schemeClr val="accent1">
                              <a:lumMod val="75000"/>
                            </a:schemeClr>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(موضوع للعبة ووضع عنوان لها، واخراجها بطريقة فنية.)</a:t>
                      </a:r>
                    </a:p>
                    <a:p>
                      <a:pPr marL="342900" marR="0" lvl="0" indent="-3429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ar-SA" sz="2000" b="0" i="0" u="none" strike="noStrike" kern="1200" cap="none" spc="0" normalizeH="0" baseline="0" noProof="0" dirty="0">
                          <a:ln>
                            <a:noFill/>
                          </a:ln>
                          <a:solidFill>
                            <a:schemeClr val="accent1">
                              <a:lumMod val="75000"/>
                            </a:schemeClr>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توزيع الأرقام – والعبارات المصاحبة لكل رقم </a:t>
                      </a:r>
                    </a:p>
                    <a:p>
                      <a:pPr marL="342900" marR="0" lvl="0" indent="-3429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ar-SA" sz="2000" b="0" i="0" u="none" strike="noStrike" kern="1200" cap="none" spc="0" normalizeH="0" baseline="0" noProof="0" dirty="0">
                          <a:ln>
                            <a:noFill/>
                          </a:ln>
                          <a:solidFill>
                            <a:schemeClr val="accent1">
                              <a:lumMod val="75000"/>
                            </a:schemeClr>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إنهاء المهمة في الوقت المحدد.</a:t>
                      </a:r>
                    </a:p>
                    <a:p>
                      <a:pPr marL="342900" marR="0" lvl="0" indent="-3429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ar-SA" sz="2000" b="0" i="0" u="none" strike="noStrike" kern="1200" cap="none" spc="0" normalizeH="0" baseline="0" noProof="0" dirty="0">
                          <a:ln>
                            <a:noFill/>
                          </a:ln>
                          <a:solidFill>
                            <a:schemeClr val="accent1">
                              <a:lumMod val="75000"/>
                            </a:schemeClr>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تنظيف منطقة العمل قبل عرض الفريق. </a:t>
                      </a:r>
                    </a:p>
                    <a:p>
                      <a:pPr marL="342900" marR="0" lvl="0" indent="-3429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ar-SA" sz="2000" b="0" i="0" u="none" strike="noStrike" kern="1200" cap="none" spc="0" normalizeH="0" baseline="0" noProof="0" dirty="0">
                          <a:ln>
                            <a:noFill/>
                          </a:ln>
                          <a:solidFill>
                            <a:schemeClr val="accent1">
                              <a:lumMod val="75000"/>
                            </a:schemeClr>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سوف يتم تقيم عمل كل مجموعه من خلال نموذج تقييم. </a:t>
                      </a:r>
                    </a:p>
                  </a:txBody>
                  <a:tcPr/>
                </a:tc>
                <a:extLst>
                  <a:ext uri="{0D108BD9-81ED-4DB2-BD59-A6C34878D82A}">
                    <a16:rowId xmlns:a16="http://schemas.microsoft.com/office/drawing/2014/main" val="267764818"/>
                  </a:ext>
                </a:extLst>
              </a:tr>
            </a:tbl>
          </a:graphicData>
        </a:graphic>
      </p:graphicFrame>
      <p:pic>
        <p:nvPicPr>
          <p:cNvPr id="4098" name="Picture 2" descr="How To Make A Paper Fortune Teller Game | Skip To My Lou">
            <a:extLst>
              <a:ext uri="{FF2B5EF4-FFF2-40B4-BE49-F238E27FC236}">
                <a16:creationId xmlns:a16="http://schemas.microsoft.com/office/drawing/2014/main" id="{CF8DBBBC-5206-45BA-DD02-5841A51369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2251" y="4763380"/>
            <a:ext cx="2627456" cy="200955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ow to Make a Paper Fortune Teller | Martha Stewart">
            <a:extLst>
              <a:ext uri="{FF2B5EF4-FFF2-40B4-BE49-F238E27FC236}">
                <a16:creationId xmlns:a16="http://schemas.microsoft.com/office/drawing/2014/main" id="{84321110-57BD-853C-9ACF-6ACC7A5A56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669" y="4817147"/>
            <a:ext cx="2934586" cy="195578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Make Your Own Fortune Teller Pad More Than Magic 75 Sheets 5 Designs BX C  for sale online | eBay">
            <a:extLst>
              <a:ext uri="{FF2B5EF4-FFF2-40B4-BE49-F238E27FC236}">
                <a16:creationId xmlns:a16="http://schemas.microsoft.com/office/drawing/2014/main" id="{1E7732BC-63B0-883C-909C-DD384409A9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954" y="4817148"/>
            <a:ext cx="2327423" cy="1961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895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364D4CBA-7E10-43CA-AE5C-91C63C33D426}"/>
              </a:ext>
            </a:extLst>
          </p:cNvPr>
          <p:cNvSpPr txBox="1"/>
          <p:nvPr/>
        </p:nvSpPr>
        <p:spPr>
          <a:xfrm>
            <a:off x="2219417" y="2308195"/>
            <a:ext cx="8052046" cy="1569660"/>
          </a:xfrm>
          <a:prstGeom prst="rect">
            <a:avLst/>
          </a:prstGeom>
          <a:noFill/>
        </p:spPr>
        <p:txBody>
          <a:bodyPr wrap="square" rtlCol="1">
            <a:spAutoFit/>
          </a:bodyPr>
          <a:lstStyle/>
          <a:p>
            <a:pPr algn="ctr"/>
            <a:r>
              <a:rPr lang="ar-SA" sz="3200" b="1" dirty="0"/>
              <a:t> هل </a:t>
            </a:r>
            <a:r>
              <a:rPr lang="ar-SA" sz="3200" b="1" dirty="0" err="1"/>
              <a:t>بامكانك</a:t>
            </a:r>
            <a:r>
              <a:rPr lang="ar-SA" sz="3200" b="1" dirty="0"/>
              <a:t> تحويل أوراق </a:t>
            </a:r>
            <a:r>
              <a:rPr lang="ar-SA" sz="3200" b="1" dirty="0" err="1"/>
              <a:t>الاوريغامي</a:t>
            </a:r>
            <a:r>
              <a:rPr lang="ar-SA" sz="3200" b="1" dirty="0"/>
              <a:t> لتطير او تتحرك</a:t>
            </a:r>
          </a:p>
          <a:p>
            <a:pPr algn="ctr"/>
            <a:endParaRPr lang="ar-SA" sz="3200" b="1" dirty="0"/>
          </a:p>
          <a:p>
            <a:pPr algn="ctr"/>
            <a:r>
              <a:rPr lang="ar-SA" sz="3200" b="1" dirty="0"/>
              <a:t>هذه مهمه لك </a:t>
            </a:r>
          </a:p>
        </p:txBody>
      </p:sp>
    </p:spTree>
    <p:extLst>
      <p:ext uri="{BB962C8B-B14F-4D97-AF65-F5344CB8AC3E}">
        <p14:creationId xmlns:p14="http://schemas.microsoft.com/office/powerpoint/2010/main" val="2452945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D wallpaper: origami, butterfly, leaf, paper, bent, white, shadow,  approach | Wallpaper Flare">
            <a:extLst>
              <a:ext uri="{FF2B5EF4-FFF2-40B4-BE49-F238E27FC236}">
                <a16:creationId xmlns:a16="http://schemas.microsoft.com/office/drawing/2014/main" id="{F430C00B-F31F-7487-E886-FA2B32029C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جدول 12">
            <a:extLst>
              <a:ext uri="{FF2B5EF4-FFF2-40B4-BE49-F238E27FC236}">
                <a16:creationId xmlns:a16="http://schemas.microsoft.com/office/drawing/2014/main" id="{B7E4E9D0-4ED4-4D36-91F0-0C8918F64185}"/>
              </a:ext>
            </a:extLst>
          </p:cNvPr>
          <p:cNvGraphicFramePr>
            <a:graphicFrameLocks noGrp="1"/>
          </p:cNvGraphicFramePr>
          <p:nvPr>
            <p:ph idx="1"/>
            <p:extLst>
              <p:ext uri="{D42A27DB-BD31-4B8C-83A1-F6EECF244321}">
                <p14:modId xmlns:p14="http://schemas.microsoft.com/office/powerpoint/2010/main" val="3725054939"/>
              </p:ext>
            </p:extLst>
          </p:nvPr>
        </p:nvGraphicFramePr>
        <p:xfrm>
          <a:off x="3838354" y="687934"/>
          <a:ext cx="7761764" cy="3767328"/>
        </p:xfrm>
        <a:graphic>
          <a:graphicData uri="http://schemas.openxmlformats.org/drawingml/2006/table">
            <a:tbl>
              <a:tblPr rtl="1" firstRow="1" bandRow="1">
                <a:tableStyleId>{2D5ABB26-0587-4C30-8999-92F81FD0307C}</a:tableStyleId>
              </a:tblPr>
              <a:tblGrid>
                <a:gridCol w="1207356">
                  <a:extLst>
                    <a:ext uri="{9D8B030D-6E8A-4147-A177-3AD203B41FA5}">
                      <a16:colId xmlns:a16="http://schemas.microsoft.com/office/drawing/2014/main" val="43734365"/>
                    </a:ext>
                  </a:extLst>
                </a:gridCol>
                <a:gridCol w="6554408">
                  <a:extLst>
                    <a:ext uri="{9D8B030D-6E8A-4147-A177-3AD203B41FA5}">
                      <a16:colId xmlns:a16="http://schemas.microsoft.com/office/drawing/2014/main" val="2624854527"/>
                    </a:ext>
                  </a:extLst>
                </a:gridCol>
              </a:tblGrid>
              <a:tr h="370840">
                <a:tc>
                  <a:txBody>
                    <a:bodyPr/>
                    <a:lstStyle/>
                    <a:p>
                      <a:pPr rtl="1"/>
                      <a:r>
                        <a:rPr lang="ar-SA" sz="2400" dirty="0">
                          <a:solidFill>
                            <a:srgbClr val="FF0000"/>
                          </a:solidFill>
                        </a:rPr>
                        <a:t>1-2</a:t>
                      </a:r>
                      <a:endParaRPr lang="ar-SA" sz="2400" dirty="0">
                        <a:solidFill>
                          <a:srgbClr val="FF00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txBody>
                  <a:tcPr>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tcPr>
                </a:tc>
                <a:tc>
                  <a:txBody>
                    <a:bodyPr/>
                    <a:lstStyle/>
                    <a:p>
                      <a:pPr rtl="1"/>
                      <a:r>
                        <a:rPr kumimoji="0" lang="ar-SA" sz="2400" b="0" u="none" strike="noStrike" kern="1200" cap="none" spc="0" normalizeH="0" baseline="0" noProof="0" dirty="0">
                          <a:ln>
                            <a:noFill/>
                          </a:ln>
                          <a:solidFill>
                            <a:schemeClr val="tx1">
                              <a:lumMod val="85000"/>
                              <a:lumOff val="15000"/>
                            </a:schemeClr>
                          </a:solidFill>
                          <a:effectLst/>
                          <a:uLnTx/>
                          <a:uFillTx/>
                        </a:rPr>
                        <a:t>مهمة منزلية </a:t>
                      </a:r>
                      <a:endParaRPr lang="ar-SA" sz="2400" dirty="0">
                        <a:solidFill>
                          <a:schemeClr val="tx1">
                            <a:lumMod val="85000"/>
                            <a:lumOff val="1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txBody>
                  <a:tcPr>
                    <a:lnL w="19050" cap="flat" cmpd="sng" algn="ctr">
                      <a:solidFill>
                        <a:schemeClr val="bg1"/>
                      </a:solidFill>
                      <a:prstDash val="solid"/>
                      <a:round/>
                      <a:headEnd type="none" w="med" len="med"/>
                      <a:tailEnd type="none" w="med" len="med"/>
                    </a:lnL>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70477288"/>
                  </a:ext>
                </a:extLst>
              </a:tr>
              <a:tr h="370840">
                <a:tc>
                  <a:txBody>
                    <a:bodyPr/>
                    <a:lstStyle/>
                    <a:p>
                      <a:pPr rtl="1"/>
                      <a:r>
                        <a:rPr kumimoji="0" lang="ar-SA" sz="2400" b="0" u="none" strike="noStrike" kern="1200" cap="none" spc="0" normalizeH="0" baseline="0" noProof="0" dirty="0">
                          <a:ln>
                            <a:noFill/>
                          </a:ln>
                          <a:solidFill>
                            <a:srgbClr val="FF0000"/>
                          </a:solidFill>
                          <a:effectLst/>
                          <a:uLnTx/>
                          <a:uFillTx/>
                        </a:rPr>
                        <a:t> العنوان </a:t>
                      </a:r>
                      <a:endParaRPr lang="ar-SA" sz="2400" dirty="0">
                        <a:solidFill>
                          <a:srgbClr val="FF00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txBody>
                  <a:tcP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rtl="1"/>
                      <a:r>
                        <a:rPr lang="ar-SA" sz="2400" dirty="0"/>
                        <a:t>لعبة أوريغامي </a:t>
                      </a:r>
                      <a:endParaRPr lang="ar-SA" sz="2400" dirty="0">
                        <a:solidFill>
                          <a:schemeClr val="tx1">
                            <a:lumMod val="85000"/>
                            <a:lumOff val="1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75775349"/>
                  </a:ext>
                </a:extLst>
              </a:tr>
              <a:tr h="370840">
                <a:tc>
                  <a:txBody>
                    <a:bodyPr/>
                    <a:lstStyle/>
                    <a:p>
                      <a:pPr rtl="1"/>
                      <a:r>
                        <a:rPr kumimoji="0" lang="ar-SA" sz="2400" b="0" u="none" strike="noStrike" kern="1200" cap="none" spc="0" normalizeH="0" baseline="0" noProof="0" dirty="0">
                          <a:ln>
                            <a:noFill/>
                          </a:ln>
                          <a:solidFill>
                            <a:srgbClr val="FF0000"/>
                          </a:solidFill>
                          <a:effectLst/>
                          <a:uLnTx/>
                          <a:uFillTx/>
                        </a:rPr>
                        <a:t>الهدف</a:t>
                      </a:r>
                      <a:endParaRPr lang="ar-SA" sz="2400" dirty="0">
                        <a:solidFill>
                          <a:srgbClr val="FF00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txBody>
                  <a:tcP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rtl="1"/>
                      <a:r>
                        <a:rPr lang="ar-SA" sz="2400" dirty="0"/>
                        <a:t>تصميم نموذج لعبة بتقنية </a:t>
                      </a:r>
                      <a:r>
                        <a:rPr lang="ar-SA" sz="2400" dirty="0" err="1"/>
                        <a:t>اوريغامي</a:t>
                      </a:r>
                      <a:r>
                        <a:rPr lang="ar-SA" sz="2400" dirty="0"/>
                        <a:t> تحتوي على حركة ميكانيكية أو دارة إلكترونية أو كلاهما معا. </a:t>
                      </a:r>
                      <a:endParaRPr lang="ar-SA" sz="2400" dirty="0">
                        <a:solidFill>
                          <a:schemeClr val="tx1">
                            <a:lumMod val="85000"/>
                            <a:lumOff val="1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02446208"/>
                  </a:ext>
                </a:extLst>
              </a:tr>
              <a:tr h="370840">
                <a:tc>
                  <a:txBody>
                    <a:bodyPr/>
                    <a:lstStyle/>
                    <a:p>
                      <a:pPr rtl="1"/>
                      <a:r>
                        <a:rPr kumimoji="0" lang="ar-SA" sz="2400" b="0" u="none" strike="noStrike" kern="1200" cap="none" spc="0" normalizeH="0" baseline="0" noProof="0" dirty="0">
                          <a:ln>
                            <a:noFill/>
                          </a:ln>
                          <a:solidFill>
                            <a:srgbClr val="FF0000"/>
                          </a:solidFill>
                          <a:effectLst/>
                          <a:uLnTx/>
                          <a:uFillTx/>
                        </a:rPr>
                        <a:t>الزمن</a:t>
                      </a:r>
                      <a:endParaRPr lang="ar-SA" sz="2400" dirty="0">
                        <a:solidFill>
                          <a:srgbClr val="FF00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txBody>
                  <a:tcP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rtl="1"/>
                      <a:r>
                        <a:rPr lang="ar-SA" sz="2400" dirty="0">
                          <a:solidFill>
                            <a:schemeClr val="tx1">
                              <a:lumMod val="85000"/>
                              <a:lumOff val="15000"/>
                            </a:schemeClr>
                          </a:solidFill>
                        </a:rPr>
                        <a:t>في المنزل يطبق</a:t>
                      </a:r>
                      <a:endParaRPr lang="ar-SA" sz="2400" dirty="0">
                        <a:solidFill>
                          <a:schemeClr val="tx1">
                            <a:lumMod val="85000"/>
                            <a:lumOff val="1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91854357"/>
                  </a:ext>
                </a:extLst>
              </a:tr>
              <a:tr h="370840">
                <a:tc>
                  <a:txBody>
                    <a:bodyPr/>
                    <a:lstStyle/>
                    <a:p>
                      <a:pPr rtl="1"/>
                      <a:r>
                        <a:rPr kumimoji="0" lang="ar-SA" sz="2400" b="0" u="none" strike="noStrike" kern="1200" cap="none" spc="0" normalizeH="0" baseline="0" noProof="0" dirty="0">
                          <a:ln>
                            <a:noFill/>
                          </a:ln>
                          <a:solidFill>
                            <a:srgbClr val="FF0000"/>
                          </a:solidFill>
                          <a:effectLst/>
                          <a:uLnTx/>
                          <a:uFillTx/>
                        </a:rPr>
                        <a:t>نوع النشاط</a:t>
                      </a:r>
                      <a:endParaRPr lang="ar-SA" sz="2400" dirty="0">
                        <a:solidFill>
                          <a:srgbClr val="FF00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txBody>
                  <a:tcPr>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rtl="1"/>
                      <a:r>
                        <a:rPr lang="ar-SA" sz="2400" dirty="0"/>
                        <a:t>فردي أو مجموعه</a:t>
                      </a:r>
                      <a:endParaRPr lang="ar-SA" sz="2400" dirty="0">
                        <a:solidFill>
                          <a:schemeClr val="tx1">
                            <a:lumMod val="85000"/>
                            <a:lumOff val="1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txBody>
                  <a:tcPr>
                    <a:lnL w="1270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41720128"/>
                  </a:ext>
                </a:extLst>
              </a:tr>
              <a:tr h="370840">
                <a:tc>
                  <a:txBody>
                    <a:bodyPr/>
                    <a:lstStyle/>
                    <a:p>
                      <a:pPr rtl="1"/>
                      <a:r>
                        <a:rPr kumimoji="0" lang="ar-SA" sz="2400" b="0" u="none" strike="noStrike" kern="1200" cap="none" spc="0" normalizeH="0" baseline="0" noProof="0" dirty="0">
                          <a:ln>
                            <a:noFill/>
                          </a:ln>
                          <a:solidFill>
                            <a:srgbClr val="FF0000"/>
                          </a:solidFill>
                          <a:effectLst/>
                          <a:uLnTx/>
                          <a:uFillTx/>
                        </a:rPr>
                        <a:t>الخطوات</a:t>
                      </a:r>
                      <a:endParaRPr lang="ar-SA" sz="2400" dirty="0">
                        <a:solidFill>
                          <a:srgbClr val="FF00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txBody>
                  <a:tcP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tcPr>
                </a:tc>
                <a:tc>
                  <a:txBody>
                    <a:body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ar-SA" sz="2400" dirty="0"/>
                        <a:t>تصميم لعبة بتقنية </a:t>
                      </a:r>
                      <a:r>
                        <a:rPr lang="ar-SA" sz="2400" dirty="0" err="1"/>
                        <a:t>اوريغامي</a:t>
                      </a:r>
                      <a:r>
                        <a:rPr lang="ar-SA" sz="2400" dirty="0"/>
                        <a:t> تحتوي على حركة ميكانيكية أو دارة إلكترونية أو كالهما معا. </a:t>
                      </a:r>
                      <a:endParaRPr kumimoji="0" lang="ar-SA" sz="2400" b="0" i="0" u="none" strike="noStrike" kern="1200" cap="none" spc="0" normalizeH="0" baseline="0" noProof="0" dirty="0">
                        <a:ln>
                          <a:noFill/>
                        </a:ln>
                        <a:solidFill>
                          <a:schemeClr val="tx1">
                            <a:lumMod val="85000"/>
                            <a:lumOff val="15000"/>
                          </a:schemeClr>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67764818"/>
                  </a:ext>
                </a:extLst>
              </a:tr>
            </a:tbl>
          </a:graphicData>
        </a:graphic>
      </p:graphicFrame>
    </p:spTree>
    <p:extLst>
      <p:ext uri="{BB962C8B-B14F-4D97-AF65-F5344CB8AC3E}">
        <p14:creationId xmlns:p14="http://schemas.microsoft.com/office/powerpoint/2010/main" val="3067364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3CBA1E0-F216-425E-7415-E041AEE0FF0A}"/>
              </a:ext>
            </a:extLst>
          </p:cNvPr>
          <p:cNvSpPr>
            <a:spLocks noGrp="1"/>
          </p:cNvSpPr>
          <p:nvPr>
            <p:ph type="title"/>
          </p:nvPr>
        </p:nvSpPr>
        <p:spPr>
          <a:xfrm>
            <a:off x="837406" y="18255"/>
            <a:ext cx="10515600" cy="1325563"/>
          </a:xfrm>
        </p:spPr>
        <p:txBody>
          <a:bodyPr>
            <a:normAutofit/>
          </a:bodyPr>
          <a:lstStyle/>
          <a:p>
            <a:r>
              <a:rPr lang="ar-SA" sz="4000" dirty="0"/>
              <a:t>مثال توضيحي للمهمة المنزلية :</a:t>
            </a:r>
          </a:p>
        </p:txBody>
      </p:sp>
      <p:pic>
        <p:nvPicPr>
          <p:cNvPr id="4" name="How to Make an Origami Flapping Bird - (Origami _ Robot)">
            <a:hlinkClick r:id="" action="ppaction://media"/>
            <a:extLst>
              <a:ext uri="{FF2B5EF4-FFF2-40B4-BE49-F238E27FC236}">
                <a16:creationId xmlns:a16="http://schemas.microsoft.com/office/drawing/2014/main" id="{DC3D8B6E-EC2B-735B-64D6-710231A58F8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1084521"/>
            <a:ext cx="12192000" cy="5755224"/>
          </a:xfrm>
        </p:spPr>
      </p:pic>
    </p:spTree>
    <p:extLst>
      <p:ext uri="{BB962C8B-B14F-4D97-AF65-F5344CB8AC3E}">
        <p14:creationId xmlns:p14="http://schemas.microsoft.com/office/powerpoint/2010/main" val="77889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72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remium Photo | White dove origami as a symbol of peace on a pink background">
            <a:extLst>
              <a:ext uri="{FF2B5EF4-FFF2-40B4-BE49-F238E27FC236}">
                <a16:creationId xmlns:a16="http://schemas.microsoft.com/office/drawing/2014/main" id="{FE43D6CF-5642-F8B3-375C-7D19C0B97D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عنوان 1">
            <a:extLst>
              <a:ext uri="{FF2B5EF4-FFF2-40B4-BE49-F238E27FC236}">
                <a16:creationId xmlns:a16="http://schemas.microsoft.com/office/drawing/2014/main" id="{83F7AE3A-7242-2938-018A-2D16B1EC707A}"/>
              </a:ext>
            </a:extLst>
          </p:cNvPr>
          <p:cNvSpPr>
            <a:spLocks noGrp="1"/>
          </p:cNvSpPr>
          <p:nvPr>
            <p:ph type="title"/>
          </p:nvPr>
        </p:nvSpPr>
        <p:spPr/>
        <p:txBody>
          <a:bodyPr/>
          <a:lstStyle/>
          <a:p>
            <a:r>
              <a:rPr lang="ar-SA" dirty="0">
                <a:solidFill>
                  <a:schemeClr val="bg1"/>
                </a:solidFill>
              </a:rPr>
              <a:t>ختاما :</a:t>
            </a:r>
          </a:p>
        </p:txBody>
      </p:sp>
      <p:sp>
        <p:nvSpPr>
          <p:cNvPr id="4" name="مربع نص 3">
            <a:extLst>
              <a:ext uri="{FF2B5EF4-FFF2-40B4-BE49-F238E27FC236}">
                <a16:creationId xmlns:a16="http://schemas.microsoft.com/office/drawing/2014/main" id="{3743D4B9-E0AD-8671-2C6B-58CAE7679D5E}"/>
              </a:ext>
            </a:extLst>
          </p:cNvPr>
          <p:cNvSpPr txBox="1"/>
          <p:nvPr/>
        </p:nvSpPr>
        <p:spPr>
          <a:xfrm>
            <a:off x="5026542" y="1690688"/>
            <a:ext cx="6204098" cy="4975657"/>
          </a:xfrm>
          <a:prstGeom prst="rect">
            <a:avLst/>
          </a:prstGeom>
          <a:noFill/>
        </p:spPr>
        <p:txBody>
          <a:bodyPr wrap="square">
            <a:spAutoFit/>
          </a:bodyPr>
          <a:lstStyle/>
          <a:p>
            <a:pPr>
              <a:lnSpc>
                <a:spcPct val="150000"/>
              </a:lnSpc>
            </a:pPr>
            <a:r>
              <a:rPr lang="ar-SA" sz="3600" dirty="0">
                <a:ln w="12700">
                  <a:solidFill>
                    <a:schemeClr val="bg1"/>
                  </a:solidFill>
                </a:ln>
                <a:solidFill>
                  <a:schemeClr val="bg1"/>
                </a:solidFill>
              </a:rPr>
              <a:t>كل طالبة تقوم بتسجيل تأملاتها في مدونة الأفكار حول: - المواضيع التي تعلمتها خلال اللقاء </a:t>
            </a:r>
          </a:p>
          <a:p>
            <a:pPr marL="342900" indent="-342900">
              <a:lnSpc>
                <a:spcPct val="150000"/>
              </a:lnSpc>
              <a:buFontTx/>
              <a:buChar char="-"/>
            </a:pPr>
            <a:r>
              <a:rPr lang="ar-SA" sz="3600" dirty="0">
                <a:ln w="12700">
                  <a:solidFill>
                    <a:schemeClr val="bg1"/>
                  </a:solidFill>
                </a:ln>
                <a:solidFill>
                  <a:schemeClr val="bg1"/>
                </a:solidFill>
              </a:rPr>
              <a:t>الأمور التي استمتعي  بها خلال اللقاء </a:t>
            </a:r>
          </a:p>
          <a:p>
            <a:pPr marL="342900" indent="-342900">
              <a:lnSpc>
                <a:spcPct val="150000"/>
              </a:lnSpc>
              <a:buFontTx/>
              <a:buChar char="-"/>
            </a:pPr>
            <a:r>
              <a:rPr lang="ar-SA" sz="3600" dirty="0">
                <a:ln w="12700">
                  <a:solidFill>
                    <a:schemeClr val="bg1"/>
                  </a:solidFill>
                </a:ln>
                <a:solidFill>
                  <a:schemeClr val="bg1"/>
                </a:solidFill>
              </a:rPr>
              <a:t>- الأمور الأكثر ازعاجًا والتي ترغبين  في معالجتها</a:t>
            </a:r>
          </a:p>
        </p:txBody>
      </p:sp>
      <p:pic>
        <p:nvPicPr>
          <p:cNvPr id="5" name="Picture 2" descr="نموذج استراتيجية غلق الدرس - Remix | SHMS - Saudi OER Network">
            <a:extLst>
              <a:ext uri="{FF2B5EF4-FFF2-40B4-BE49-F238E27FC236}">
                <a16:creationId xmlns:a16="http://schemas.microsoft.com/office/drawing/2014/main" id="{D8A2FB99-0493-4B11-A6F3-47F063DE6C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5974" y="156145"/>
            <a:ext cx="2600325" cy="17621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قفل ومفتاح للتلوين - lizin.org">
            <a:extLst>
              <a:ext uri="{FF2B5EF4-FFF2-40B4-BE49-F238E27FC236}">
                <a16:creationId xmlns:a16="http://schemas.microsoft.com/office/drawing/2014/main" id="{484A27B1-EE1A-4750-B539-5A65160331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676" y="3604334"/>
            <a:ext cx="3628382" cy="3062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072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نموذج استراتيجية غلق الدرس - Remix | SHMS - Saudi OER Network">
            <a:extLst>
              <a:ext uri="{FF2B5EF4-FFF2-40B4-BE49-F238E27FC236}">
                <a16:creationId xmlns:a16="http://schemas.microsoft.com/office/drawing/2014/main" id="{2CAFC739-57D2-43AB-AE6E-FCB7DEF8169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33491" y="1171853"/>
            <a:ext cx="9019713" cy="3710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467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7691DC1-5C46-4E01-AE03-A4719A69E36D}"/>
              </a:ext>
            </a:extLst>
          </p:cNvPr>
          <p:cNvSpPr>
            <a:spLocks noGrp="1"/>
          </p:cNvSpPr>
          <p:nvPr>
            <p:ph type="title"/>
          </p:nvPr>
        </p:nvSpPr>
        <p:spPr>
          <a:xfrm>
            <a:off x="2791110" y="500062"/>
            <a:ext cx="7834720" cy="1325563"/>
          </a:xfrm>
        </p:spPr>
        <p:txBody>
          <a:bodyPr>
            <a:noAutofit/>
          </a:bodyPr>
          <a:lstStyle/>
          <a:p>
            <a:pPr algn="ctr"/>
            <a:r>
              <a:rPr lang="ar-SA" sz="4800" b="1" dirty="0">
                <a:solidFill>
                  <a:srgbClr val="FF0000"/>
                </a:solidFill>
              </a:rPr>
              <a:t>سجلي الأفكار </a:t>
            </a:r>
            <a:r>
              <a:rPr lang="ar-SA" sz="4800" b="1" dirty="0" err="1">
                <a:solidFill>
                  <a:srgbClr val="FF0000"/>
                </a:solidFill>
              </a:rPr>
              <a:t>المهمه</a:t>
            </a:r>
            <a:r>
              <a:rPr lang="ar-SA" sz="4800" b="1" dirty="0">
                <a:solidFill>
                  <a:srgbClr val="FF0000"/>
                </a:solidFill>
              </a:rPr>
              <a:t> لك في  مدونتك</a:t>
            </a:r>
          </a:p>
        </p:txBody>
      </p:sp>
      <p:pic>
        <p:nvPicPr>
          <p:cNvPr id="4" name="عنصر نائب للمحتوى 3">
            <a:extLst>
              <a:ext uri="{FF2B5EF4-FFF2-40B4-BE49-F238E27FC236}">
                <a16:creationId xmlns:a16="http://schemas.microsoft.com/office/drawing/2014/main" id="{14727B35-FFA1-450F-A383-3B717815CE66}"/>
              </a:ext>
            </a:extLst>
          </p:cNvPr>
          <p:cNvPicPr>
            <a:picLocks noGrp="1" noChangeAspect="1"/>
          </p:cNvPicPr>
          <p:nvPr>
            <p:ph idx="1"/>
          </p:nvPr>
        </p:nvPicPr>
        <p:blipFill>
          <a:blip r:embed="rId2"/>
          <a:stretch>
            <a:fillRect/>
          </a:stretch>
        </p:blipFill>
        <p:spPr>
          <a:xfrm>
            <a:off x="3519080" y="1825625"/>
            <a:ext cx="5153839" cy="4351338"/>
          </a:xfrm>
          <a:prstGeom prst="rect">
            <a:avLst/>
          </a:prstGeom>
        </p:spPr>
      </p:pic>
      <p:pic>
        <p:nvPicPr>
          <p:cNvPr id="5" name="عنصر نائب للمحتوى 3">
            <a:extLst>
              <a:ext uri="{FF2B5EF4-FFF2-40B4-BE49-F238E27FC236}">
                <a16:creationId xmlns:a16="http://schemas.microsoft.com/office/drawing/2014/main" id="{7CD9E573-2B9E-428B-95AC-2F477CF534DB}"/>
              </a:ext>
            </a:extLst>
          </p:cNvPr>
          <p:cNvPicPr>
            <a:picLocks noChangeAspect="1"/>
          </p:cNvPicPr>
          <p:nvPr/>
        </p:nvPicPr>
        <p:blipFill>
          <a:blip r:embed="rId3"/>
          <a:stretch>
            <a:fillRect/>
          </a:stretch>
        </p:blipFill>
        <p:spPr>
          <a:xfrm>
            <a:off x="248575" y="230188"/>
            <a:ext cx="1827882" cy="120546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88289175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A9295D97-0D83-4C29-9DA9-B17EAED18B72}"/>
              </a:ext>
            </a:extLst>
          </p:cNvPr>
          <p:cNvSpPr>
            <a:spLocks noGrp="1"/>
          </p:cNvSpPr>
          <p:nvPr>
            <p:ph idx="1"/>
          </p:nvPr>
        </p:nvSpPr>
        <p:spPr>
          <a:xfrm>
            <a:off x="3849395" y="680405"/>
            <a:ext cx="7504405" cy="4351338"/>
          </a:xfrm>
        </p:spPr>
        <p:txBody>
          <a:bodyPr>
            <a:normAutofit/>
          </a:bodyPr>
          <a:lstStyle/>
          <a:p>
            <a:pPr marL="0" indent="0" algn="ctr">
              <a:buNone/>
            </a:pPr>
            <a:r>
              <a:rPr lang="ar-SA" sz="3200" b="1" dirty="0">
                <a:solidFill>
                  <a:schemeClr val="accent1">
                    <a:lumMod val="75000"/>
                  </a:schemeClr>
                </a:solidFill>
              </a:rPr>
              <a:t>ساره تذهب كل يوم الى </a:t>
            </a:r>
            <a:r>
              <a:rPr lang="ar-SA" sz="3200" b="1" dirty="0" err="1">
                <a:solidFill>
                  <a:schemeClr val="accent1">
                    <a:lumMod val="75000"/>
                  </a:schemeClr>
                </a:solidFill>
              </a:rPr>
              <a:t>المدرسه</a:t>
            </a:r>
            <a:r>
              <a:rPr lang="ar-SA" sz="3200" b="1" dirty="0">
                <a:solidFill>
                  <a:schemeClr val="accent1">
                    <a:lumMod val="75000"/>
                  </a:schemeClr>
                </a:solidFill>
              </a:rPr>
              <a:t> مشياً على الاقدام وكانت تعاني من اشعة الشمس </a:t>
            </a:r>
            <a:r>
              <a:rPr lang="ar-SA" sz="3200" b="1" dirty="0" err="1">
                <a:solidFill>
                  <a:schemeClr val="accent1">
                    <a:lumMod val="75000"/>
                  </a:schemeClr>
                </a:solidFill>
              </a:rPr>
              <a:t>الحاره</a:t>
            </a:r>
            <a:r>
              <a:rPr lang="ar-SA" sz="3200" b="1" dirty="0">
                <a:solidFill>
                  <a:schemeClr val="accent1">
                    <a:lumMod val="75000"/>
                  </a:schemeClr>
                </a:solidFill>
              </a:rPr>
              <a:t> فاشتكت لامها من حرارة الشمس  ففكرت أمها في حل مشكلتها واحضرت لها </a:t>
            </a:r>
            <a:r>
              <a:rPr lang="ar-SA" sz="3200" b="1" dirty="0" err="1">
                <a:solidFill>
                  <a:schemeClr val="accent1">
                    <a:lumMod val="75000"/>
                  </a:schemeClr>
                </a:solidFill>
              </a:rPr>
              <a:t>مظله</a:t>
            </a:r>
            <a:r>
              <a:rPr lang="ar-SA" sz="3200" b="1" dirty="0">
                <a:solidFill>
                  <a:schemeClr val="accent1">
                    <a:lumMod val="75000"/>
                  </a:schemeClr>
                </a:solidFill>
              </a:rPr>
              <a:t> كبيره </a:t>
            </a:r>
          </a:p>
          <a:p>
            <a:pPr marL="0" indent="0" algn="ctr">
              <a:buNone/>
            </a:pPr>
            <a:r>
              <a:rPr lang="ar-SA" sz="3200" b="1" dirty="0">
                <a:solidFill>
                  <a:schemeClr val="accent1">
                    <a:lumMod val="75000"/>
                  </a:schemeClr>
                </a:solidFill>
              </a:rPr>
              <a:t>وأصبحت تعاني من مشكله أخرى كيف تحتفظ بهذه </a:t>
            </a:r>
            <a:r>
              <a:rPr lang="ar-SA" sz="3200" b="1" dirty="0" err="1">
                <a:solidFill>
                  <a:schemeClr val="accent1">
                    <a:lumMod val="75000"/>
                  </a:schemeClr>
                </a:solidFill>
              </a:rPr>
              <a:t>المظله</a:t>
            </a:r>
            <a:r>
              <a:rPr lang="ar-SA" sz="3200" b="1" dirty="0">
                <a:solidFill>
                  <a:schemeClr val="accent1">
                    <a:lumMod val="75000"/>
                  </a:schemeClr>
                </a:solidFill>
              </a:rPr>
              <a:t> </a:t>
            </a:r>
            <a:r>
              <a:rPr lang="ar-SA" sz="3200" b="1" dirty="0" err="1">
                <a:solidFill>
                  <a:schemeClr val="accent1">
                    <a:lumMod val="75000"/>
                  </a:schemeClr>
                </a:solidFill>
              </a:rPr>
              <a:t>لانها</a:t>
            </a:r>
            <a:r>
              <a:rPr lang="ar-SA" sz="3200" b="1" dirty="0">
                <a:solidFill>
                  <a:schemeClr val="accent1">
                    <a:lumMod val="75000"/>
                  </a:schemeClr>
                </a:solidFill>
              </a:rPr>
              <a:t> تأخذ مساحه كبيره من غرفة الصف كيف نساعد ساره في حل مشكلتها </a:t>
            </a:r>
          </a:p>
        </p:txBody>
      </p:sp>
      <p:pic>
        <p:nvPicPr>
          <p:cNvPr id="1028" name="Picture 4" descr="فيكتور لطفلة أمام لافتة إرشادية , رسم توضيحي لشخصية كرتونية عند عبور المشاه  , فيكتور اليستريتور - فيكتور #943 - مكتبة الفيكتور - فيكتور عربية خليجية  حصرية عالية الدقة | عربستوك">
            <a:extLst>
              <a:ext uri="{FF2B5EF4-FFF2-40B4-BE49-F238E27FC236}">
                <a16:creationId xmlns:a16="http://schemas.microsoft.com/office/drawing/2014/main" id="{F2DFE32E-7562-4BA3-A669-93FB623AFE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8466" y="3953241"/>
            <a:ext cx="4275523" cy="23942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مرسومة باليد رسوم متحركة مظلة المطر والعتاد, مظلة, تمطر, توضيح PNG وملف PSD  للتحميل مجانا">
            <a:extLst>
              <a:ext uri="{FF2B5EF4-FFF2-40B4-BE49-F238E27FC236}">
                <a16:creationId xmlns:a16="http://schemas.microsoft.com/office/drawing/2014/main" id="{1743863E-7FCE-4720-B6A0-4BDF082D92F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rot="20022671">
            <a:off x="1860357" y="3178643"/>
            <a:ext cx="2784527" cy="322975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5" name="عنصر نائب للمحتوى 3">
            <a:extLst>
              <a:ext uri="{FF2B5EF4-FFF2-40B4-BE49-F238E27FC236}">
                <a16:creationId xmlns:a16="http://schemas.microsoft.com/office/drawing/2014/main" id="{1900E9E5-176C-4762-AF2F-648691236C32}"/>
              </a:ext>
            </a:extLst>
          </p:cNvPr>
          <p:cNvPicPr>
            <a:picLocks noChangeAspect="1"/>
          </p:cNvPicPr>
          <p:nvPr/>
        </p:nvPicPr>
        <p:blipFill>
          <a:blip r:embed="rId5"/>
          <a:stretch>
            <a:fillRect/>
          </a:stretch>
        </p:blipFill>
        <p:spPr>
          <a:xfrm>
            <a:off x="488273" y="292962"/>
            <a:ext cx="2608647" cy="172037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895140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مرسومة باليد رسوم متحركة مظلة المطر والعتاد, مظلة, تمطر, توضيح PNG وملف PSD  للتحميل مجانا">
            <a:extLst>
              <a:ext uri="{FF2B5EF4-FFF2-40B4-BE49-F238E27FC236}">
                <a16:creationId xmlns:a16="http://schemas.microsoft.com/office/drawing/2014/main" id="{767AA0F5-01BB-432B-86F2-DB5F06B082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279" y="290744"/>
            <a:ext cx="6400799" cy="6400799"/>
          </a:xfrm>
          <a:prstGeom prst="rect">
            <a:avLst/>
          </a:prstGeom>
          <a:noFill/>
          <a:extLst>
            <a:ext uri="{909E8E84-426E-40DD-AFC4-6F175D3DCCD1}">
              <a14:hiddenFill xmlns:a14="http://schemas.microsoft.com/office/drawing/2010/main">
                <a:solidFill>
                  <a:srgbClr val="FFFFFF"/>
                </a:solidFill>
              </a14:hiddenFill>
            </a:ext>
          </a:extLst>
        </p:spPr>
      </p:pic>
      <p:sp>
        <p:nvSpPr>
          <p:cNvPr id="4" name="مربع نص 3">
            <a:extLst>
              <a:ext uri="{FF2B5EF4-FFF2-40B4-BE49-F238E27FC236}">
                <a16:creationId xmlns:a16="http://schemas.microsoft.com/office/drawing/2014/main" id="{06B14F2F-2F52-43F3-B228-D232D3315594}"/>
              </a:ext>
            </a:extLst>
          </p:cNvPr>
          <p:cNvSpPr txBox="1"/>
          <p:nvPr/>
        </p:nvSpPr>
        <p:spPr>
          <a:xfrm>
            <a:off x="7539594" y="2974019"/>
            <a:ext cx="3729127" cy="369332"/>
          </a:xfrm>
          <a:prstGeom prst="rect">
            <a:avLst/>
          </a:prstGeom>
          <a:noFill/>
        </p:spPr>
        <p:txBody>
          <a:bodyPr wrap="square" rtlCol="1">
            <a:spAutoFit/>
          </a:bodyPr>
          <a:lstStyle/>
          <a:p>
            <a:r>
              <a:rPr lang="ar-SA" dirty="0"/>
              <a:t>هل نستطيع صناعة </a:t>
            </a:r>
            <a:r>
              <a:rPr lang="ar-SA" dirty="0" err="1"/>
              <a:t>المظله</a:t>
            </a:r>
            <a:r>
              <a:rPr lang="ar-SA" dirty="0"/>
              <a:t> بخامات أخرى ؟</a:t>
            </a:r>
          </a:p>
        </p:txBody>
      </p:sp>
      <p:sp>
        <p:nvSpPr>
          <p:cNvPr id="10" name="مربع نص 9">
            <a:extLst>
              <a:ext uri="{FF2B5EF4-FFF2-40B4-BE49-F238E27FC236}">
                <a16:creationId xmlns:a16="http://schemas.microsoft.com/office/drawing/2014/main" id="{018496EF-4739-4989-8EB3-EDE90F86552A}"/>
              </a:ext>
            </a:extLst>
          </p:cNvPr>
          <p:cNvSpPr txBox="1"/>
          <p:nvPr/>
        </p:nvSpPr>
        <p:spPr>
          <a:xfrm>
            <a:off x="7228875" y="4272782"/>
            <a:ext cx="3729127" cy="369332"/>
          </a:xfrm>
          <a:prstGeom prst="rect">
            <a:avLst/>
          </a:prstGeom>
          <a:noFill/>
        </p:spPr>
        <p:txBody>
          <a:bodyPr wrap="square" rtlCol="1">
            <a:spAutoFit/>
          </a:bodyPr>
          <a:lstStyle/>
          <a:p>
            <a:r>
              <a:rPr lang="ar-SA" dirty="0"/>
              <a:t>هل نستطيع صناعة </a:t>
            </a:r>
            <a:r>
              <a:rPr lang="ar-SA" dirty="0" err="1"/>
              <a:t>المظله</a:t>
            </a:r>
            <a:r>
              <a:rPr lang="ar-SA" dirty="0"/>
              <a:t> من الورق؟</a:t>
            </a:r>
          </a:p>
        </p:txBody>
      </p:sp>
      <p:pic>
        <p:nvPicPr>
          <p:cNvPr id="11" name="عنصر نائب للمحتوى 3">
            <a:extLst>
              <a:ext uri="{FF2B5EF4-FFF2-40B4-BE49-F238E27FC236}">
                <a16:creationId xmlns:a16="http://schemas.microsoft.com/office/drawing/2014/main" id="{153FC830-458A-45F0-AD8D-C9B0BBCF7BBB}"/>
              </a:ext>
            </a:extLst>
          </p:cNvPr>
          <p:cNvPicPr>
            <a:picLocks noGrp="1" noChangeAspect="1"/>
          </p:cNvPicPr>
          <p:nvPr>
            <p:ph idx="1"/>
          </p:nvPr>
        </p:nvPicPr>
        <p:blipFill>
          <a:blip r:embed="rId3"/>
          <a:stretch>
            <a:fillRect/>
          </a:stretch>
        </p:blipFill>
        <p:spPr>
          <a:xfrm>
            <a:off x="9579935" y="123355"/>
            <a:ext cx="2396041" cy="158016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805694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0A713F5-86ED-46DA-841C-4954807A48D6}"/>
              </a:ext>
            </a:extLst>
          </p:cNvPr>
          <p:cNvSpPr>
            <a:spLocks noGrp="1"/>
          </p:cNvSpPr>
          <p:nvPr>
            <p:ph type="title"/>
          </p:nvPr>
        </p:nvSpPr>
        <p:spPr>
          <a:xfrm>
            <a:off x="838200" y="793750"/>
            <a:ext cx="10515600" cy="1325563"/>
          </a:xfrm>
        </p:spPr>
        <p:txBody>
          <a:bodyPr/>
          <a:lstStyle/>
          <a:p>
            <a:r>
              <a:rPr lang="ar-SA" b="1" dirty="0">
                <a:solidFill>
                  <a:srgbClr val="FF0000"/>
                </a:solidFill>
              </a:rPr>
              <a:t>تأملي في هذه الصور التي أمامك ماذا يسمى هذا الفن ؟</a:t>
            </a:r>
            <a:br>
              <a:rPr lang="ar-SA" b="1" dirty="0">
                <a:solidFill>
                  <a:srgbClr val="FF0000"/>
                </a:solidFill>
              </a:rPr>
            </a:br>
            <a:endParaRPr lang="ar-SA" b="1" dirty="0">
              <a:solidFill>
                <a:srgbClr val="FF0000"/>
              </a:solidFill>
            </a:endParaRPr>
          </a:p>
        </p:txBody>
      </p:sp>
      <p:pic>
        <p:nvPicPr>
          <p:cNvPr id="3074" name="Picture 2" descr="عالم الاوريقامي | فن طي الورق الياباني">
            <a:extLst>
              <a:ext uri="{FF2B5EF4-FFF2-40B4-BE49-F238E27FC236}">
                <a16:creationId xmlns:a16="http://schemas.microsoft.com/office/drawing/2014/main" id="{811B62FB-DF70-44C7-85A7-5E1C5904AA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4325" y="2119313"/>
            <a:ext cx="2343150" cy="19526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عمل طائر بالورق - wikiHow">
            <a:extLst>
              <a:ext uri="{FF2B5EF4-FFF2-40B4-BE49-F238E27FC236}">
                <a16:creationId xmlns:a16="http://schemas.microsoft.com/office/drawing/2014/main" id="{5B7CF51C-D25C-45BA-846C-1D7C3A25A0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9975" y="4494250"/>
            <a:ext cx="3571874" cy="19637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Origami | امبراطورية الأنمي Amino">
            <a:extLst>
              <a:ext uri="{FF2B5EF4-FFF2-40B4-BE49-F238E27FC236}">
                <a16:creationId xmlns:a16="http://schemas.microsoft.com/office/drawing/2014/main" id="{5BDE27E9-4730-4444-855B-B617B132B5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7626" y="4203467"/>
            <a:ext cx="3381374" cy="253276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origami fox easy step by step | اوريغامي سهل للاطفال ثعلب - YouTube">
            <a:extLst>
              <a:ext uri="{FF2B5EF4-FFF2-40B4-BE49-F238E27FC236}">
                <a16:creationId xmlns:a16="http://schemas.microsoft.com/office/drawing/2014/main" id="{40C74025-8E04-452C-A1C5-E7BE5675EE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375" y="4248150"/>
            <a:ext cx="2857500" cy="248808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ماهو الأوريجامي وكيف تتعلمه؟ – كيف عربي">
            <a:extLst>
              <a:ext uri="{FF2B5EF4-FFF2-40B4-BE49-F238E27FC236}">
                <a16:creationId xmlns:a16="http://schemas.microsoft.com/office/drawing/2014/main" id="{5E335B97-7700-46C1-9FE2-F8FA8FD2EB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438" y="2119313"/>
            <a:ext cx="2809875" cy="16287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ow to make a paper Heart❤اسهل طريقة لصنع قلب من الورق 🧡💜اعمال يدوية من  الورق - YouTube">
            <a:extLst>
              <a:ext uri="{FF2B5EF4-FFF2-40B4-BE49-F238E27FC236}">
                <a16:creationId xmlns:a16="http://schemas.microsoft.com/office/drawing/2014/main" id="{EFBB5293-BF82-4203-9EA7-F4ABCD2E82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65741" y="2119313"/>
            <a:ext cx="3080341"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315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FAA32011-9406-4B48-A57C-12A809E7E0E4}"/>
              </a:ext>
            </a:extLst>
          </p:cNvPr>
          <p:cNvSpPr txBox="1"/>
          <p:nvPr/>
        </p:nvSpPr>
        <p:spPr>
          <a:xfrm>
            <a:off x="3922422" y="2299224"/>
            <a:ext cx="4347156" cy="1754326"/>
          </a:xfrm>
          <a:prstGeom prst="rect">
            <a:avLst/>
          </a:prstGeom>
          <a:noFill/>
        </p:spPr>
        <p:txBody>
          <a:bodyPr wrap="square" rtlCol="1">
            <a:spAutoFit/>
          </a:bodyPr>
          <a:lstStyle/>
          <a:p>
            <a:pPr algn="ctr"/>
            <a:r>
              <a:rPr lang="ar-SA" sz="5400" b="1" dirty="0">
                <a:solidFill>
                  <a:srgbClr val="FF0000"/>
                </a:solidFill>
              </a:rPr>
              <a:t>فن طي الورق</a:t>
            </a:r>
          </a:p>
          <a:p>
            <a:pPr algn="ctr"/>
            <a:r>
              <a:rPr lang="ar-SA" sz="5400" b="1" dirty="0" err="1">
                <a:solidFill>
                  <a:srgbClr val="FF0000"/>
                </a:solidFill>
              </a:rPr>
              <a:t>الاوريغامي</a:t>
            </a:r>
            <a:r>
              <a:rPr lang="ar-SA" sz="5400" b="1" dirty="0">
                <a:solidFill>
                  <a:srgbClr val="FF0000"/>
                </a:solidFill>
              </a:rPr>
              <a:t>  </a:t>
            </a:r>
          </a:p>
        </p:txBody>
      </p:sp>
      <p:pic>
        <p:nvPicPr>
          <p:cNvPr id="3" name="عنصر نائب للمحتوى 3">
            <a:extLst>
              <a:ext uri="{FF2B5EF4-FFF2-40B4-BE49-F238E27FC236}">
                <a16:creationId xmlns:a16="http://schemas.microsoft.com/office/drawing/2014/main" id="{9A5DD269-1FE6-4511-B6FC-2D026CAABED2}"/>
              </a:ext>
            </a:extLst>
          </p:cNvPr>
          <p:cNvPicPr>
            <a:picLocks noGrp="1" noChangeAspect="1"/>
          </p:cNvPicPr>
          <p:nvPr>
            <p:ph idx="1"/>
          </p:nvPr>
        </p:nvPicPr>
        <p:blipFill>
          <a:blip r:embed="rId2"/>
          <a:stretch>
            <a:fillRect/>
          </a:stretch>
        </p:blipFill>
        <p:spPr>
          <a:xfrm>
            <a:off x="550416" y="436808"/>
            <a:ext cx="2824029" cy="186241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430337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EDDD54EA-9C21-43B0-9AD7-BAA8E363871F}"/>
              </a:ext>
            </a:extLst>
          </p:cNvPr>
          <p:cNvPicPr>
            <a:picLocks noChangeAspect="1"/>
          </p:cNvPicPr>
          <p:nvPr/>
        </p:nvPicPr>
        <p:blipFill>
          <a:blip r:embed="rId2"/>
          <a:stretch>
            <a:fillRect/>
          </a:stretch>
        </p:blipFill>
        <p:spPr>
          <a:xfrm>
            <a:off x="1020933" y="0"/>
            <a:ext cx="10715348" cy="6858000"/>
          </a:xfrm>
          <a:prstGeom prst="rect">
            <a:avLst/>
          </a:prstGeom>
        </p:spPr>
      </p:pic>
    </p:spTree>
    <p:extLst>
      <p:ext uri="{BB962C8B-B14F-4D97-AF65-F5344CB8AC3E}">
        <p14:creationId xmlns:p14="http://schemas.microsoft.com/office/powerpoint/2010/main" val="3968509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973D667C-6AE6-4E45-863E-6E778B1F1D5E}"/>
              </a:ext>
            </a:extLst>
          </p:cNvPr>
          <p:cNvSpPr>
            <a:spLocks noGrp="1"/>
          </p:cNvSpPr>
          <p:nvPr>
            <p:ph idx="1"/>
          </p:nvPr>
        </p:nvSpPr>
        <p:spPr>
          <a:xfrm>
            <a:off x="838200" y="2974019"/>
            <a:ext cx="10116845" cy="3202944"/>
          </a:xfrm>
        </p:spPr>
        <p:txBody>
          <a:bodyPr>
            <a:normAutofit/>
          </a:bodyPr>
          <a:lstStyle/>
          <a:p>
            <a:pPr marL="0" indent="0" algn="ctr">
              <a:buNone/>
            </a:pPr>
            <a:r>
              <a:rPr lang="ar-SA" sz="5400" b="1" dirty="0"/>
              <a:t>بعد قراءة </a:t>
            </a:r>
            <a:r>
              <a:rPr lang="ar-SA" sz="5400" b="1" dirty="0" err="1"/>
              <a:t>النشره</a:t>
            </a:r>
            <a:r>
              <a:rPr lang="ar-SA" sz="5400" b="1" dirty="0"/>
              <a:t> لخصي </a:t>
            </a:r>
            <a:r>
              <a:rPr lang="ar-SA" sz="5400" b="1" dirty="0" err="1"/>
              <a:t>باسلوبك</a:t>
            </a:r>
            <a:r>
              <a:rPr lang="ar-SA" sz="5400" b="1" dirty="0"/>
              <a:t> المبدع فن </a:t>
            </a:r>
            <a:r>
              <a:rPr lang="ar-SA" sz="5400" b="1" dirty="0" err="1"/>
              <a:t>الاوريغامي</a:t>
            </a:r>
            <a:endParaRPr lang="ar-SA" sz="5400" b="1" dirty="0"/>
          </a:p>
        </p:txBody>
      </p:sp>
      <p:pic>
        <p:nvPicPr>
          <p:cNvPr id="6" name="عنصر نائب للمحتوى 3">
            <a:extLst>
              <a:ext uri="{FF2B5EF4-FFF2-40B4-BE49-F238E27FC236}">
                <a16:creationId xmlns:a16="http://schemas.microsoft.com/office/drawing/2014/main" id="{CE0AE8B3-EB6D-4D43-A0F9-162A464CA3C8}"/>
              </a:ext>
            </a:extLst>
          </p:cNvPr>
          <p:cNvPicPr>
            <a:picLocks noChangeAspect="1"/>
          </p:cNvPicPr>
          <p:nvPr/>
        </p:nvPicPr>
        <p:blipFill>
          <a:blip r:embed="rId2"/>
          <a:stretch>
            <a:fillRect/>
          </a:stretch>
        </p:blipFill>
        <p:spPr>
          <a:xfrm>
            <a:off x="346229" y="417252"/>
            <a:ext cx="2813439" cy="185543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7858061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1833893657"/>
</p:tagLst>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1753</TotalTime>
  <Words>788</Words>
  <Application>Microsoft Office PowerPoint</Application>
  <PresentationFormat>شاشة عريضة</PresentationFormat>
  <Paragraphs>97</Paragraphs>
  <Slides>29</Slides>
  <Notes>0</Notes>
  <HiddenSlides>0</HiddenSlides>
  <MMClips>1</MMClips>
  <ScaleCrop>false</ScaleCrop>
  <HeadingPairs>
    <vt:vector size="6" baseType="variant">
      <vt:variant>
        <vt:lpstr>الخطوط المستخدمة</vt:lpstr>
      </vt:variant>
      <vt:variant>
        <vt:i4>5</vt:i4>
      </vt:variant>
      <vt:variant>
        <vt:lpstr>نسق</vt:lpstr>
      </vt:variant>
      <vt:variant>
        <vt:i4>1</vt:i4>
      </vt:variant>
      <vt:variant>
        <vt:lpstr>عناوين الشرائح</vt:lpstr>
      </vt:variant>
      <vt:variant>
        <vt:i4>29</vt:i4>
      </vt:variant>
    </vt:vector>
  </HeadingPairs>
  <TitlesOfParts>
    <vt:vector size="35" baseType="lpstr">
      <vt:lpstr>Arial</vt:lpstr>
      <vt:lpstr>Calibri</vt:lpstr>
      <vt:lpstr>Calibri Light</vt:lpstr>
      <vt:lpstr>Microsoft Sans Serif</vt:lpstr>
      <vt:lpstr>Segoe UI Light</vt:lpstr>
      <vt:lpstr>نسق Office</vt:lpstr>
      <vt:lpstr>فن الأوريغامي</vt:lpstr>
      <vt:lpstr>عرض تقديمي في PowerPoint</vt:lpstr>
      <vt:lpstr>سجلي الأفكار المهمه لك في  مدونتك</vt:lpstr>
      <vt:lpstr>عرض تقديمي في PowerPoint</vt:lpstr>
      <vt:lpstr>عرض تقديمي في PowerPoint</vt:lpstr>
      <vt:lpstr>تأملي في هذه الصور التي أمامك ماذا يسمى هذا الفن ؟ </vt:lpstr>
      <vt:lpstr>عرض تقديمي في PowerPoint</vt:lpstr>
      <vt:lpstr>عرض تقديمي في PowerPoint</vt:lpstr>
      <vt:lpstr>عرض تقديمي في PowerPoint</vt:lpstr>
      <vt:lpstr>مفهوم الأوريغامي:</vt:lpstr>
      <vt:lpstr>عرض تقديمي في PowerPoint</vt:lpstr>
      <vt:lpstr>تطور استخداماته؛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عندما شاهدتي فديو لعبة الحظ في فريق مساحة الامبتكار ( مصنع الألعاب ) هل بامكانك صنع نفس الاوريغامي التي شاهدتي في الفديو</vt:lpstr>
      <vt:lpstr>عرض تقديمي في PowerPoint</vt:lpstr>
      <vt:lpstr>عرض تقديمي في PowerPoint</vt:lpstr>
      <vt:lpstr>عرض تقديمي في PowerPoint</vt:lpstr>
      <vt:lpstr>عرض تقديمي في PowerPoint</vt:lpstr>
      <vt:lpstr>مثال توضيحي للمهمة المنزلية :</vt:lpstr>
      <vt:lpstr>ختاما :</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Ranyah hazm</dc:creator>
  <cp:lastModifiedBy>العنود بنت الجديعي</cp:lastModifiedBy>
  <cp:revision>119</cp:revision>
  <dcterms:created xsi:type="dcterms:W3CDTF">2022-10-06T07:12:38Z</dcterms:created>
  <dcterms:modified xsi:type="dcterms:W3CDTF">2022-10-26T17:05:53Z</dcterms:modified>
</cp:coreProperties>
</file>