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72" r:id="rId1"/>
    <p:sldMasterId id="2147483690" r:id="rId2"/>
  </p:sldMasterIdLst>
  <p:sldIdLst>
    <p:sldId id="256" r:id="rId3"/>
    <p:sldId id="257" r:id="rId4"/>
    <p:sldId id="259" r:id="rId5"/>
    <p:sldId id="260" r:id="rId6"/>
    <p:sldId id="258" r:id="rId7"/>
    <p:sldId id="264" r:id="rId8"/>
    <p:sldId id="274" r:id="rId9"/>
    <p:sldId id="268" r:id="rId10"/>
    <p:sldId id="269" r:id="rId11"/>
    <p:sldId id="275" r:id="rId12"/>
    <p:sldId id="276" r:id="rId13"/>
    <p:sldId id="279" r:id="rId14"/>
    <p:sldId id="280" r:id="rId15"/>
    <p:sldId id="278" r:id="rId16"/>
    <p:sldId id="281" r:id="rId17"/>
    <p:sldId id="270" r:id="rId18"/>
    <p:sldId id="271" r:id="rId19"/>
    <p:sldId id="272" r:id="rId20"/>
    <p:sldId id="273" r:id="rId21"/>
    <p:sldId id="282"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6" d="100"/>
          <a:sy n="76" d="100"/>
        </p:scale>
        <p:origin x="77"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334D819-9F07-4261-B09B-9E467E5D9002}" type="datetimeFigureOut">
              <a:rPr lang="en-US" smtClean="0"/>
              <a:pPr/>
              <a:t>9/1/2018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1766878-3199-4EAB-94E7-2D6D11070E14}"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51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1759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71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370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04493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879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98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49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69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330694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232463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04013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833604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256028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2933435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2197873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1081434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1798110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1499583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353672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D55D4C-4699-4749-BD33-840F0469C743}" type="slidenum">
              <a:rPr lang="ar-SA" smtClean="0"/>
              <a:pPr/>
              <a:t>‹#›</a:t>
            </a:fld>
            <a:endParaRPr lang="ar-S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87808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حرر أنماط نص الشكل الرئيسي</a:t>
            </a:r>
          </a:p>
        </p:txBody>
      </p:sp>
      <p:sp>
        <p:nvSpPr>
          <p:cNvPr id="5" name="Date Placeholder 4"/>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176925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522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حرر أنماط نص الشكل الرئيسي</a:t>
            </a:r>
          </a:p>
        </p:txBody>
      </p:sp>
      <p:sp>
        <p:nvSpPr>
          <p:cNvPr id="5" name="Date Placeholder 4"/>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D55D4C-4699-4749-BD33-840F0469C743}" type="slidenum">
              <a:rPr lang="ar-SA" smtClean="0"/>
              <a:pPr/>
              <a:t>‹#›</a:t>
            </a:fld>
            <a:endParaRPr lang="ar-S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512800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حرر أنماط نص الشكل الرئيسي</a:t>
            </a:r>
          </a:p>
        </p:txBody>
      </p:sp>
      <p:sp>
        <p:nvSpPr>
          <p:cNvPr id="5" name="Date Placeholder 4"/>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126795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1132569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D55D4C-4699-4749-BD33-840F0469C743}" type="slidenum">
              <a:rPr lang="ar-SA" smtClean="0"/>
              <a:pPr/>
              <a:t>‹#›</a:t>
            </a:fld>
            <a:endParaRPr lang="ar-SA"/>
          </a:p>
        </p:txBody>
      </p:sp>
    </p:spTree>
    <p:extLst>
      <p:ext uri="{BB962C8B-B14F-4D97-AF65-F5344CB8AC3E}">
        <p14:creationId xmlns:p14="http://schemas.microsoft.com/office/powerpoint/2010/main" val="182017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8451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601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20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2914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334D819-9F07-4261-B09B-9E467E5D9002}" type="datetimeFigureOut">
              <a:rPr lang="en-US" smtClean="0"/>
              <a:pPr/>
              <a:t>9/1/2018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03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334D819-9F07-4261-B09B-9E467E5D9002}" type="datetimeFigureOut">
              <a:rPr lang="en-US" smtClean="0"/>
              <a:t>9/1/2018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4047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34D819-9F07-4261-B09B-9E467E5D9002}" type="datetimeFigureOut">
              <a:rPr lang="en-US" smtClean="0"/>
              <a:pPr/>
              <a:t>9/1/2018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387828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E8E39D-7347-44A8-8C53-5B34912F0C6B}" type="datetimeFigureOut">
              <a:rPr lang="ar-SA" smtClean="0">
                <a:solidFill>
                  <a:prstClr val="black">
                    <a:tint val="75000"/>
                  </a:prstClr>
                </a:solidFill>
              </a:rPr>
              <a:pPr/>
              <a:t>21/12/39</a:t>
            </a:fld>
            <a:endParaRPr lang="ar-SA">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D55D4C-4699-4749-BD33-840F0469C743}" type="slidenum">
              <a:rPr lang="ar-SA" smtClean="0"/>
              <a:pPr/>
              <a:t>‹#›</a:t>
            </a:fld>
            <a:endParaRPr lang="ar-SA"/>
          </a:p>
        </p:txBody>
      </p:sp>
    </p:spTree>
    <p:extLst>
      <p:ext uri="{BB962C8B-B14F-4D97-AF65-F5344CB8AC3E}">
        <p14:creationId xmlns:p14="http://schemas.microsoft.com/office/powerpoint/2010/main" val="30290065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9.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F805645-9827-4A91-A711-CA95A432449F}"/>
              </a:ext>
            </a:extLst>
          </p:cNvPr>
          <p:cNvSpPr>
            <a:spLocks noGrp="1"/>
          </p:cNvSpPr>
          <p:nvPr>
            <p:ph type="ctrTitle"/>
          </p:nvPr>
        </p:nvSpPr>
        <p:spPr/>
        <p:txBody>
          <a:bodyPr/>
          <a:lstStyle/>
          <a:p>
            <a:r>
              <a:rPr lang="ar-SA" smtClean="0"/>
              <a:t> </a:t>
            </a:r>
            <a:r>
              <a:rPr lang="ar-SA" dirty="0"/>
              <a:t/>
            </a:r>
            <a:br>
              <a:rPr lang="ar-SA" dirty="0"/>
            </a:br>
            <a:r>
              <a:rPr lang="ar-SA" dirty="0"/>
              <a:t>دمج مهارات الصف </a:t>
            </a:r>
            <a:r>
              <a:rPr lang="ar-SA" dirty="0" smtClean="0"/>
              <a:t>الخامس </a:t>
            </a:r>
            <a:r>
              <a:rPr lang="ar-SA" dirty="0"/>
              <a:t>في موضوع الرمال</a:t>
            </a:r>
          </a:p>
        </p:txBody>
      </p:sp>
      <p:sp>
        <p:nvSpPr>
          <p:cNvPr id="3" name="عنوان فرعي 2">
            <a:extLst>
              <a:ext uri="{FF2B5EF4-FFF2-40B4-BE49-F238E27FC236}">
                <a16:creationId xmlns="" xmlns:a16="http://schemas.microsoft.com/office/drawing/2014/main" id="{28137A3D-6EAC-4050-B3D0-26FF4D8B1549}"/>
              </a:ext>
            </a:extLst>
          </p:cNvPr>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797644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تعريف مهارة جمع المعلومات</a:t>
            </a:r>
            <a:endParaRPr lang="en-US" dirty="0"/>
          </a:p>
        </p:txBody>
      </p:sp>
      <p:sp>
        <p:nvSpPr>
          <p:cNvPr id="3" name="عنصر نائب للمحتوى 2"/>
          <p:cNvSpPr>
            <a:spLocks noGrp="1"/>
          </p:cNvSpPr>
          <p:nvPr>
            <p:ph idx="1"/>
          </p:nvPr>
        </p:nvSpPr>
        <p:spPr/>
        <p:txBody>
          <a:bodyPr>
            <a:normAutofit/>
          </a:bodyPr>
          <a:lstStyle/>
          <a:p>
            <a:r>
              <a:rPr lang="ar-SA" sz="4800" b="1" dirty="0" smtClean="0"/>
              <a:t>هي التعمق وزيادة </a:t>
            </a:r>
            <a:r>
              <a:rPr lang="ar-SA" sz="4800" b="1" dirty="0" err="1" smtClean="0"/>
              <a:t>المعرفه</a:t>
            </a:r>
            <a:r>
              <a:rPr lang="ar-SA" sz="4800" b="1" dirty="0" smtClean="0"/>
              <a:t> حول موضوع أو مشكله محدده بشكل علمي دقيق </a:t>
            </a:r>
            <a:endParaRPr lang="en-US" sz="4800" b="1"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3806650"/>
            <a:ext cx="3235569" cy="3051350"/>
          </a:xfrm>
          <a:prstGeom prst="rect">
            <a:avLst/>
          </a:prstGeom>
        </p:spPr>
      </p:pic>
      <p:pic>
        <p:nvPicPr>
          <p:cNvPr id="6" name="صورة 5"/>
          <p:cNvPicPr>
            <a:picLocks noChangeAspect="1"/>
          </p:cNvPicPr>
          <p:nvPr/>
        </p:nvPicPr>
        <p:blipFill>
          <a:blip r:embed="rId3"/>
          <a:stretch>
            <a:fillRect/>
          </a:stretch>
        </p:blipFill>
        <p:spPr>
          <a:xfrm>
            <a:off x="7707086" y="4811522"/>
            <a:ext cx="3628225" cy="1725011"/>
          </a:xfrm>
          <a:prstGeom prst="rect">
            <a:avLst/>
          </a:prstGeom>
        </p:spPr>
      </p:pic>
    </p:spTree>
    <p:extLst>
      <p:ext uri="{BB962C8B-B14F-4D97-AF65-F5344CB8AC3E}">
        <p14:creationId xmlns:p14="http://schemas.microsoft.com/office/powerpoint/2010/main" val="105609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6000" dirty="0" smtClean="0">
                <a:solidFill>
                  <a:srgbClr val="FF0000"/>
                </a:solidFill>
              </a:rPr>
              <a:t>أبرز طرق جمع المعلومات</a:t>
            </a:r>
            <a:endParaRPr lang="en-US" sz="6000" dirty="0">
              <a:solidFill>
                <a:srgbClr val="FF0000"/>
              </a:solidFill>
            </a:endParaRPr>
          </a:p>
        </p:txBody>
      </p:sp>
      <p:sp>
        <p:nvSpPr>
          <p:cNvPr id="3" name="عنصر نائب للمحتوى 2"/>
          <p:cNvSpPr>
            <a:spLocks noGrp="1"/>
          </p:cNvSpPr>
          <p:nvPr>
            <p:ph idx="1"/>
          </p:nvPr>
        </p:nvSpPr>
        <p:spPr/>
        <p:txBody>
          <a:bodyPr>
            <a:normAutofit/>
          </a:bodyPr>
          <a:lstStyle/>
          <a:p>
            <a:r>
              <a:rPr lang="ar-SA" sz="4000" b="1" dirty="0" smtClean="0"/>
              <a:t>طرح </a:t>
            </a:r>
            <a:r>
              <a:rPr lang="ar-SA" sz="4000" b="1" dirty="0" err="1" smtClean="0"/>
              <a:t>الاسئله</a:t>
            </a:r>
            <a:endParaRPr lang="ar-SA" sz="4000" b="1" dirty="0" smtClean="0"/>
          </a:p>
          <a:p>
            <a:pPr marL="0" indent="0">
              <a:buNone/>
            </a:pPr>
            <a:r>
              <a:rPr lang="ar-SA" sz="2800" b="1" dirty="0" smtClean="0"/>
              <a:t>هي قدرة الفرد على صياغة وطرح </a:t>
            </a:r>
            <a:r>
              <a:rPr lang="ar-SA" sz="2800" b="1" dirty="0" err="1" smtClean="0"/>
              <a:t>أسئله</a:t>
            </a:r>
            <a:r>
              <a:rPr lang="ar-SA" sz="2800" b="1" dirty="0" smtClean="0"/>
              <a:t> حول موضوع ما للحصول على معلومات جديده</a:t>
            </a:r>
          </a:p>
          <a:p>
            <a:r>
              <a:rPr lang="ar-SA" sz="4000" b="1" dirty="0" err="1" smtClean="0"/>
              <a:t>الملاحظه</a:t>
            </a:r>
            <a:endParaRPr lang="ar-SA" sz="4000" b="1" dirty="0" smtClean="0"/>
          </a:p>
          <a:p>
            <a:pPr marL="0" indent="0">
              <a:buNone/>
            </a:pPr>
            <a:r>
              <a:rPr lang="ar-SA" sz="2800" b="1" dirty="0" smtClean="0"/>
              <a:t>استخدام </a:t>
            </a:r>
            <a:r>
              <a:rPr lang="ar-SA" sz="2800" b="1" dirty="0" err="1" smtClean="0"/>
              <a:t>حاسه</a:t>
            </a:r>
            <a:r>
              <a:rPr lang="ar-SA" sz="2800" b="1" dirty="0" smtClean="0"/>
              <a:t> أو أكثر للتدقيق أو التمعن في الأشياء للحصول على معلومات حول موضوع معين </a:t>
            </a:r>
            <a:endParaRPr lang="en-US" sz="2400" b="1" dirty="0"/>
          </a:p>
        </p:txBody>
      </p:sp>
    </p:spTree>
    <p:extLst>
      <p:ext uri="{BB962C8B-B14F-4D97-AF65-F5344CB8AC3E}">
        <p14:creationId xmlns:p14="http://schemas.microsoft.com/office/powerpoint/2010/main" val="49220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18753" y="624110"/>
            <a:ext cx="9685860" cy="1280890"/>
          </a:xfrm>
        </p:spPr>
        <p:txBody>
          <a:bodyPr/>
          <a:lstStyle/>
          <a:p>
            <a:r>
              <a:rPr lang="ar-SA" dirty="0" smtClean="0"/>
              <a:t>صغيرتي /انطلقي في التعمق في موضوع الرمال</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152" y="2411604"/>
            <a:ext cx="7928149" cy="4152103"/>
          </a:xfrm>
        </p:spPr>
      </p:pic>
    </p:spTree>
    <p:extLst>
      <p:ext uri="{BB962C8B-B14F-4D97-AF65-F5344CB8AC3E}">
        <p14:creationId xmlns:p14="http://schemas.microsoft.com/office/powerpoint/2010/main" val="12436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سأحمل معي هذه الأدوات لجمع المعلومات</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803" y="3040865"/>
            <a:ext cx="3445992" cy="3631240"/>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001" y="2843684"/>
            <a:ext cx="6059680" cy="3828421"/>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45" y="311498"/>
            <a:ext cx="2263110" cy="1593501"/>
          </a:xfrm>
          <a:prstGeom prst="rect">
            <a:avLst/>
          </a:prstGeom>
        </p:spPr>
      </p:pic>
      <p:sp>
        <p:nvSpPr>
          <p:cNvPr id="9" name="مربع نص 8"/>
          <p:cNvSpPr txBox="1"/>
          <p:nvPr/>
        </p:nvSpPr>
        <p:spPr>
          <a:xfrm>
            <a:off x="7958295" y="2189676"/>
            <a:ext cx="2753248" cy="369332"/>
          </a:xfrm>
          <a:prstGeom prst="rect">
            <a:avLst/>
          </a:prstGeom>
          <a:noFill/>
        </p:spPr>
        <p:txBody>
          <a:bodyPr wrap="square" rtlCol="0">
            <a:spAutoFit/>
          </a:bodyPr>
          <a:lstStyle/>
          <a:p>
            <a:r>
              <a:rPr lang="ar-SA" dirty="0" smtClean="0">
                <a:solidFill>
                  <a:srgbClr val="00B0F0"/>
                </a:solidFill>
              </a:rPr>
              <a:t>ملاحظه باستخدام الحواس</a:t>
            </a:r>
            <a:endParaRPr lang="en-US" dirty="0">
              <a:solidFill>
                <a:srgbClr val="00B0F0"/>
              </a:solidFill>
            </a:endParaRPr>
          </a:p>
        </p:txBody>
      </p:sp>
      <p:sp>
        <p:nvSpPr>
          <p:cNvPr id="11" name="مربع نص 10"/>
          <p:cNvSpPr txBox="1"/>
          <p:nvPr/>
        </p:nvSpPr>
        <p:spPr>
          <a:xfrm>
            <a:off x="1125416" y="2167987"/>
            <a:ext cx="2783394" cy="646331"/>
          </a:xfrm>
          <a:prstGeom prst="rect">
            <a:avLst/>
          </a:prstGeom>
          <a:noFill/>
        </p:spPr>
        <p:txBody>
          <a:bodyPr wrap="square" rtlCol="0">
            <a:spAutoFit/>
          </a:bodyPr>
          <a:lstStyle/>
          <a:p>
            <a:pPr algn="ctr"/>
            <a:r>
              <a:rPr lang="ar-SA" b="1" dirty="0" smtClean="0">
                <a:solidFill>
                  <a:srgbClr val="00B0F0"/>
                </a:solidFill>
              </a:rPr>
              <a:t>استخدام </a:t>
            </a:r>
            <a:r>
              <a:rPr lang="ar-SA" b="1" dirty="0" err="1" smtClean="0">
                <a:solidFill>
                  <a:srgbClr val="00B0F0"/>
                </a:solidFill>
              </a:rPr>
              <a:t>الاسئله</a:t>
            </a:r>
            <a:r>
              <a:rPr lang="ar-SA" b="1" dirty="0" smtClean="0">
                <a:solidFill>
                  <a:srgbClr val="00B0F0"/>
                </a:solidFill>
              </a:rPr>
              <a:t> من ماذا متى كيف لماذا</a:t>
            </a:r>
            <a:endParaRPr lang="en-US" b="1" dirty="0">
              <a:solidFill>
                <a:srgbClr val="00B0F0"/>
              </a:solidFill>
            </a:endParaRPr>
          </a:p>
        </p:txBody>
      </p:sp>
    </p:spTree>
    <p:extLst>
      <p:ext uri="{BB962C8B-B14F-4D97-AF65-F5344CB8AC3E}">
        <p14:creationId xmlns:p14="http://schemas.microsoft.com/office/powerpoint/2010/main" val="353682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solidFill>
                  <a:srgbClr val="FF0000"/>
                </a:solidFill>
              </a:rPr>
              <a:t>خطوات جمع المعلومات</a:t>
            </a:r>
            <a:endParaRPr lang="en-US" b="1" dirty="0">
              <a:solidFill>
                <a:srgbClr val="FF0000"/>
              </a:solidFill>
            </a:endParaRPr>
          </a:p>
        </p:txBody>
      </p:sp>
      <p:sp>
        <p:nvSpPr>
          <p:cNvPr id="3" name="عنصر نائب للمحتوى 2"/>
          <p:cNvSpPr>
            <a:spLocks noGrp="1"/>
          </p:cNvSpPr>
          <p:nvPr>
            <p:ph idx="1"/>
          </p:nvPr>
        </p:nvSpPr>
        <p:spPr/>
        <p:txBody>
          <a:bodyPr/>
          <a:lstStyle/>
          <a:p>
            <a:r>
              <a:rPr lang="ar-SA" dirty="0" smtClean="0"/>
              <a:t>تحديد الهدف من جمع المعلومات</a:t>
            </a:r>
          </a:p>
          <a:p>
            <a:r>
              <a:rPr lang="ar-SA" dirty="0" smtClean="0"/>
              <a:t>تحديد المعلومات </a:t>
            </a:r>
            <a:r>
              <a:rPr lang="ar-SA" dirty="0" err="1" smtClean="0"/>
              <a:t>المطلوبه</a:t>
            </a:r>
            <a:r>
              <a:rPr lang="ar-SA" dirty="0" smtClean="0"/>
              <a:t> أولا</a:t>
            </a:r>
          </a:p>
          <a:p>
            <a:r>
              <a:rPr lang="ar-SA" dirty="0" smtClean="0"/>
              <a:t>تحديد مصادر المعلومات </a:t>
            </a:r>
            <a:r>
              <a:rPr lang="ar-SA" dirty="0" err="1" smtClean="0"/>
              <a:t>المحتمله</a:t>
            </a:r>
            <a:endParaRPr lang="ar-SA" dirty="0" smtClean="0"/>
          </a:p>
          <a:p>
            <a:r>
              <a:rPr lang="ar-SA" dirty="0" smtClean="0"/>
              <a:t>استخدام مفاتيح </a:t>
            </a:r>
            <a:r>
              <a:rPr lang="ar-SA" dirty="0" err="1" smtClean="0"/>
              <a:t>الاسئله</a:t>
            </a:r>
            <a:r>
              <a:rPr lang="ar-SA" dirty="0" smtClean="0"/>
              <a:t> عند البحث عن المعلومات كيف لماذا متى اين ما</a:t>
            </a:r>
          </a:p>
          <a:p>
            <a:r>
              <a:rPr lang="ar-SA" dirty="0" smtClean="0"/>
              <a:t>بدء البحث عن المعلومات من المصادر </a:t>
            </a:r>
          </a:p>
          <a:p>
            <a:r>
              <a:rPr lang="ar-SA" dirty="0" smtClean="0"/>
              <a:t>اختيار أكثر المعلومات ارتباطا </a:t>
            </a:r>
            <a:r>
              <a:rPr lang="ar-SA" dirty="0" err="1" smtClean="0"/>
              <a:t>بالمشكله</a:t>
            </a:r>
            <a:r>
              <a:rPr lang="ar-SA" dirty="0" smtClean="0"/>
              <a:t> أو الموقف</a:t>
            </a:r>
          </a:p>
          <a:p>
            <a:r>
              <a:rPr lang="ar-SA" dirty="0" smtClean="0"/>
              <a:t>عرض المعلومات واتخاذ القرار</a:t>
            </a:r>
            <a:endParaRPr lang="en-US" dirty="0"/>
          </a:p>
        </p:txBody>
      </p:sp>
    </p:spTree>
    <p:extLst>
      <p:ext uri="{BB962C8B-B14F-4D97-AF65-F5344CB8AC3E}">
        <p14:creationId xmlns:p14="http://schemas.microsoft.com/office/powerpoint/2010/main" val="5488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70410" y="2704119"/>
            <a:ext cx="8911687" cy="1280890"/>
          </a:xfrm>
        </p:spPr>
        <p:txBody>
          <a:bodyPr>
            <a:normAutofit/>
          </a:bodyPr>
          <a:lstStyle/>
          <a:p>
            <a:pPr algn="ctr"/>
            <a:r>
              <a:rPr lang="ar-SA" sz="4800" b="1" dirty="0" smtClean="0">
                <a:solidFill>
                  <a:srgbClr val="FF0000"/>
                </a:solidFill>
              </a:rPr>
              <a:t>استخدمي مصادر </a:t>
            </a:r>
            <a:r>
              <a:rPr lang="ar-SA" sz="4800" b="1" dirty="0" err="1" smtClean="0">
                <a:solidFill>
                  <a:srgbClr val="FF0000"/>
                </a:solidFill>
              </a:rPr>
              <a:t>مختلفه</a:t>
            </a:r>
            <a:endParaRPr lang="en-US" sz="4800" b="1" dirty="0">
              <a:solidFill>
                <a:srgbClr val="FF0000"/>
              </a:solidFill>
            </a:endParaRPr>
          </a:p>
        </p:txBody>
      </p:sp>
    </p:spTree>
    <p:extLst>
      <p:ext uri="{BB962C8B-B14F-4D97-AF65-F5344CB8AC3E}">
        <p14:creationId xmlns:p14="http://schemas.microsoft.com/office/powerpoint/2010/main" val="96287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1BEEF10A-21F0-4F95-98D7-30B775AF02CA}"/>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 xmlns:a16="http://schemas.microsoft.com/office/drawing/2014/main" id="{9D6D491F-77D1-4CC4-95D3-0E14AE76AA75}"/>
              </a:ext>
            </a:extLst>
          </p:cNvPr>
          <p:cNvSpPr>
            <a:spLocks noGrp="1"/>
          </p:cNvSpPr>
          <p:nvPr>
            <p:ph idx="1"/>
          </p:nvPr>
        </p:nvSpPr>
        <p:spPr/>
        <p:txBody>
          <a:bodyPr>
            <a:normAutofit/>
          </a:bodyPr>
          <a:lstStyle/>
          <a:p>
            <a:r>
              <a:rPr lang="ar-SA" sz="7200" b="1" dirty="0" smtClean="0"/>
              <a:t>اجمعي </a:t>
            </a:r>
            <a:r>
              <a:rPr lang="ar-SA" sz="7200" b="1" dirty="0"/>
              <a:t>من </a:t>
            </a:r>
            <a:r>
              <a:rPr lang="ar-SA" sz="7200" b="1" dirty="0" smtClean="0"/>
              <a:t>مادة العلوم معلومات عن الرمال</a:t>
            </a:r>
            <a:endParaRPr lang="ar-SA" sz="7200" b="1" dirty="0"/>
          </a:p>
        </p:txBody>
      </p:sp>
    </p:spTree>
    <p:extLst>
      <p:ext uri="{BB962C8B-B14F-4D97-AF65-F5344CB8AC3E}">
        <p14:creationId xmlns:p14="http://schemas.microsoft.com/office/powerpoint/2010/main" val="324023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C6FB87-A57C-4C22-BCE5-8A22950BEB04}"/>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 xmlns:a16="http://schemas.microsoft.com/office/drawing/2014/main" id="{8575ECCB-F410-4626-BB4A-E393C75D62B6}"/>
              </a:ext>
            </a:extLst>
          </p:cNvPr>
          <p:cNvSpPr>
            <a:spLocks noGrp="1"/>
          </p:cNvSpPr>
          <p:nvPr>
            <p:ph idx="1"/>
          </p:nvPr>
        </p:nvSpPr>
        <p:spPr/>
        <p:txBody>
          <a:bodyPr>
            <a:normAutofit/>
          </a:bodyPr>
          <a:lstStyle/>
          <a:p>
            <a:r>
              <a:rPr lang="ar-SA" sz="4400" b="1" dirty="0" smtClean="0"/>
              <a:t>اجمعي معلومات  </a:t>
            </a:r>
            <a:r>
              <a:rPr lang="ar-SA" sz="4400" b="1" dirty="0"/>
              <a:t>من </a:t>
            </a:r>
            <a:r>
              <a:rPr lang="ar-SA" sz="4400" b="1" dirty="0" smtClean="0"/>
              <a:t>مادة الاجتماعيات عن الرمال</a:t>
            </a:r>
            <a:endParaRPr lang="ar-SA" sz="4400" b="1" dirty="0"/>
          </a:p>
        </p:txBody>
      </p:sp>
    </p:spTree>
    <p:extLst>
      <p:ext uri="{BB962C8B-B14F-4D97-AF65-F5344CB8AC3E}">
        <p14:creationId xmlns:p14="http://schemas.microsoft.com/office/powerpoint/2010/main" val="727297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77526B9-A991-4833-8B72-12065C9F9CF5}"/>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 xmlns:a16="http://schemas.microsoft.com/office/drawing/2014/main" id="{373C269E-202D-4E7A-9CDC-12B26B4FA320}"/>
              </a:ext>
            </a:extLst>
          </p:cNvPr>
          <p:cNvSpPr>
            <a:spLocks noGrp="1"/>
          </p:cNvSpPr>
          <p:nvPr>
            <p:ph idx="1"/>
          </p:nvPr>
        </p:nvSpPr>
        <p:spPr/>
        <p:txBody>
          <a:bodyPr>
            <a:normAutofit/>
          </a:bodyPr>
          <a:lstStyle/>
          <a:p>
            <a:r>
              <a:rPr lang="ar-SA" sz="4000" b="1" dirty="0" smtClean="0"/>
              <a:t>اجمعي  أرقام وأعداد </a:t>
            </a:r>
            <a:r>
              <a:rPr lang="ar-SA" sz="4000" b="1" dirty="0"/>
              <a:t>عن </a:t>
            </a:r>
            <a:r>
              <a:rPr lang="ar-SA" sz="4000" b="1" dirty="0" smtClean="0"/>
              <a:t>الرمال من الانترنت</a:t>
            </a:r>
            <a:endParaRPr lang="ar-SA" sz="4000" b="1" dirty="0"/>
          </a:p>
        </p:txBody>
      </p:sp>
    </p:spTree>
    <p:extLst>
      <p:ext uri="{BB962C8B-B14F-4D97-AF65-F5344CB8AC3E}">
        <p14:creationId xmlns:p14="http://schemas.microsoft.com/office/powerpoint/2010/main" val="2663834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9C7E14E-E592-44CC-8ACF-EF03BA0D89BC}"/>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 xmlns:a16="http://schemas.microsoft.com/office/drawing/2014/main" id="{CC00F497-4AB0-4E2A-B677-49A63ACC680B}"/>
              </a:ext>
            </a:extLst>
          </p:cNvPr>
          <p:cNvSpPr>
            <a:spLocks noGrp="1"/>
          </p:cNvSpPr>
          <p:nvPr>
            <p:ph idx="1"/>
          </p:nvPr>
        </p:nvSpPr>
        <p:spPr/>
        <p:txBody>
          <a:bodyPr>
            <a:normAutofit/>
          </a:bodyPr>
          <a:lstStyle/>
          <a:p>
            <a:r>
              <a:rPr lang="ar-SA" sz="4400" b="1" dirty="0" smtClean="0"/>
              <a:t>اجمعي أبيات </a:t>
            </a:r>
            <a:r>
              <a:rPr lang="ar-SA" sz="4400" b="1" dirty="0"/>
              <a:t>شعريه عن </a:t>
            </a:r>
            <a:r>
              <a:rPr lang="ar-SA" sz="4400" b="1" dirty="0" smtClean="0"/>
              <a:t>الرمال من الانترنت </a:t>
            </a:r>
          </a:p>
          <a:p>
            <a:pPr marL="0" indent="0">
              <a:buNone/>
            </a:pPr>
            <a:endParaRPr lang="ar-SA" sz="4400" b="1" dirty="0"/>
          </a:p>
        </p:txBody>
      </p:sp>
    </p:spTree>
    <p:extLst>
      <p:ext uri="{BB962C8B-B14F-4D97-AF65-F5344CB8AC3E}">
        <p14:creationId xmlns:p14="http://schemas.microsoft.com/office/powerpoint/2010/main" val="921243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BD5C0BB-339C-459D-86A3-5E0989817A89}"/>
              </a:ext>
            </a:extLst>
          </p:cNvPr>
          <p:cNvSpPr>
            <a:spLocks noGrp="1"/>
          </p:cNvSpPr>
          <p:nvPr>
            <p:ph type="title"/>
          </p:nvPr>
        </p:nvSpPr>
        <p:spPr/>
        <p:txBody>
          <a:bodyPr/>
          <a:lstStyle/>
          <a:p>
            <a:r>
              <a:rPr lang="ar-SA" dirty="0"/>
              <a:t>مهارات الصف الخامس</a:t>
            </a:r>
          </a:p>
        </p:txBody>
      </p:sp>
      <p:sp>
        <p:nvSpPr>
          <p:cNvPr id="3" name="عنصر نائب للمحتوى 2">
            <a:extLst>
              <a:ext uri="{FF2B5EF4-FFF2-40B4-BE49-F238E27FC236}">
                <a16:creationId xmlns="" xmlns:a16="http://schemas.microsoft.com/office/drawing/2014/main" id="{FC453476-5A04-4DC5-ABA0-6190301CAE32}"/>
              </a:ext>
            </a:extLst>
          </p:cNvPr>
          <p:cNvSpPr>
            <a:spLocks noGrp="1"/>
          </p:cNvSpPr>
          <p:nvPr>
            <p:ph idx="1"/>
          </p:nvPr>
        </p:nvSpPr>
        <p:spPr>
          <a:xfrm>
            <a:off x="1123491" y="2427006"/>
            <a:ext cx="9097279" cy="3469592"/>
          </a:xfrm>
        </p:spPr>
        <p:txBody>
          <a:bodyPr>
            <a:noAutofit/>
          </a:bodyPr>
          <a:lstStyle/>
          <a:p>
            <a:pPr marL="0" indent="0" algn="r">
              <a:buNone/>
            </a:pPr>
            <a:r>
              <a:rPr lang="ar-SA" b="1" dirty="0"/>
              <a:t>1/ جمع </a:t>
            </a:r>
            <a:r>
              <a:rPr lang="ar-SA" b="1" dirty="0" smtClean="0"/>
              <a:t>المعلومات                                             6/ الخيال</a:t>
            </a:r>
            <a:endParaRPr lang="ar-SA" b="1" dirty="0"/>
          </a:p>
          <a:p>
            <a:pPr marL="0" indent="0" algn="r">
              <a:buNone/>
            </a:pPr>
            <a:r>
              <a:rPr lang="ar-SA" b="1" dirty="0"/>
              <a:t>2/ التمييز بين الرأي </a:t>
            </a:r>
            <a:r>
              <a:rPr lang="ar-SA" b="1" dirty="0" err="1" smtClean="0"/>
              <a:t>والحقيقه</a:t>
            </a:r>
            <a:r>
              <a:rPr lang="ar-SA" b="1" dirty="0" smtClean="0"/>
              <a:t>                               7/ العلاقات </a:t>
            </a:r>
            <a:r>
              <a:rPr lang="ar-SA" b="1" dirty="0" err="1" smtClean="0"/>
              <a:t>القسريه</a:t>
            </a:r>
            <a:endParaRPr lang="ar-SA" b="1" dirty="0"/>
          </a:p>
          <a:p>
            <a:pPr marL="0" indent="0" algn="r">
              <a:buNone/>
            </a:pPr>
            <a:r>
              <a:rPr lang="ar-SA" b="1" dirty="0" smtClean="0"/>
              <a:t>3/التصنيف                                                        8/القبعات الست</a:t>
            </a:r>
            <a:endParaRPr lang="ar-SA" b="1" dirty="0"/>
          </a:p>
          <a:p>
            <a:pPr marL="0" indent="0" algn="r">
              <a:buNone/>
            </a:pPr>
            <a:r>
              <a:rPr lang="ar-SA" b="1" dirty="0"/>
              <a:t>4/ السبب </a:t>
            </a:r>
            <a:r>
              <a:rPr lang="ar-SA" b="1" dirty="0" err="1" smtClean="0"/>
              <a:t>والنتيجه</a:t>
            </a:r>
            <a:r>
              <a:rPr lang="ar-SA" b="1" dirty="0" smtClean="0"/>
              <a:t>                                               9/التقييم</a:t>
            </a:r>
            <a:endParaRPr lang="ar-SA" b="1" dirty="0"/>
          </a:p>
          <a:p>
            <a:pPr marL="0" indent="0" algn="r">
              <a:buNone/>
            </a:pPr>
            <a:r>
              <a:rPr lang="ar-SA" b="1" dirty="0"/>
              <a:t>5/ </a:t>
            </a:r>
            <a:r>
              <a:rPr lang="ar-SA" b="1" dirty="0" err="1" smtClean="0"/>
              <a:t>التنبوء</a:t>
            </a:r>
            <a:r>
              <a:rPr lang="ar-SA" b="1" dirty="0" smtClean="0"/>
              <a:t>                                                         10/ حل المشكلات</a:t>
            </a:r>
            <a:endParaRPr lang="ar-SA" b="1" dirty="0"/>
          </a:p>
        </p:txBody>
      </p:sp>
    </p:spTree>
    <p:extLst>
      <p:ext uri="{BB962C8B-B14F-4D97-AF65-F5344CB8AC3E}">
        <p14:creationId xmlns:p14="http://schemas.microsoft.com/office/powerpoint/2010/main" val="2471639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smtClean="0">
                <a:solidFill>
                  <a:schemeClr val="accent6">
                    <a:lumMod val="75000"/>
                  </a:schemeClr>
                </a:solidFill>
              </a:rPr>
              <a:t>مهمه منزليه</a:t>
            </a:r>
            <a:endParaRPr lang="en-US" sz="5400" b="1" dirty="0">
              <a:solidFill>
                <a:schemeClr val="accent6">
                  <a:lumMod val="75000"/>
                </a:schemeClr>
              </a:solidFill>
            </a:endParaRPr>
          </a:p>
        </p:txBody>
      </p:sp>
      <p:sp>
        <p:nvSpPr>
          <p:cNvPr id="3" name="عنصر نائب للمحتوى 2"/>
          <p:cNvSpPr>
            <a:spLocks noGrp="1"/>
          </p:cNvSpPr>
          <p:nvPr>
            <p:ph idx="1"/>
          </p:nvPr>
        </p:nvSpPr>
        <p:spPr/>
        <p:txBody>
          <a:bodyPr>
            <a:normAutofit/>
          </a:bodyPr>
          <a:lstStyle/>
          <a:p>
            <a:r>
              <a:rPr lang="ar-SA" sz="3200" b="1" dirty="0" smtClean="0">
                <a:solidFill>
                  <a:srgbClr val="FF0000"/>
                </a:solidFill>
              </a:rPr>
              <a:t>استخدمي </a:t>
            </a:r>
            <a:r>
              <a:rPr lang="ar-SA" sz="3200" b="1" dirty="0" err="1" smtClean="0">
                <a:solidFill>
                  <a:srgbClr val="FF0000"/>
                </a:solidFill>
              </a:rPr>
              <a:t>الأسئله</a:t>
            </a:r>
            <a:r>
              <a:rPr lang="ar-SA" sz="3200" b="1" dirty="0" smtClean="0">
                <a:solidFill>
                  <a:srgbClr val="FF0000"/>
                </a:solidFill>
              </a:rPr>
              <a:t> </a:t>
            </a:r>
            <a:r>
              <a:rPr lang="ar-SA" sz="3200" b="1" dirty="0" err="1" smtClean="0">
                <a:solidFill>
                  <a:srgbClr val="FF0000"/>
                </a:solidFill>
              </a:rPr>
              <a:t>المساعده</a:t>
            </a:r>
            <a:r>
              <a:rPr lang="ar-SA" sz="3200" b="1" dirty="0" smtClean="0">
                <a:solidFill>
                  <a:srgbClr val="FF0000"/>
                </a:solidFill>
              </a:rPr>
              <a:t> من متى لماذا .................................واجمعي المعلومات وقدميها الأسبوع القادم  </a:t>
            </a:r>
            <a:endParaRPr lang="en-US" sz="3200" b="1" dirty="0">
              <a:solidFill>
                <a:srgbClr val="FF0000"/>
              </a:solidFill>
            </a:endParaRPr>
          </a:p>
        </p:txBody>
      </p:sp>
    </p:spTree>
    <p:extLst>
      <p:ext uri="{BB962C8B-B14F-4D97-AF65-F5344CB8AC3E}">
        <p14:creationId xmlns:p14="http://schemas.microsoft.com/office/powerpoint/2010/main" val="187666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SA" dirty="0" smtClean="0"/>
              <a:t>لنا لقاء بعد أسبوعين لتصنيف المعلومات الى حقائق واراء بعد شرح مهارة التمييز بين الرأي </a:t>
            </a:r>
            <a:r>
              <a:rPr lang="ar-SA" dirty="0" err="1" smtClean="0"/>
              <a:t>والحقيقه</a:t>
            </a:r>
            <a:endParaRPr lang="ar-SA" dirty="0" smtClean="0"/>
          </a:p>
          <a:p>
            <a:r>
              <a:rPr lang="ar-SA" dirty="0" smtClean="0"/>
              <a:t>والاسبوع الذي يليه رسم </a:t>
            </a:r>
            <a:r>
              <a:rPr lang="ar-SA" dirty="0" err="1" smtClean="0"/>
              <a:t>خريطه</a:t>
            </a:r>
            <a:r>
              <a:rPr lang="ar-SA" dirty="0" smtClean="0"/>
              <a:t> ذهنيه لتصنيف المعلومات بشكل عام بعد شرح مهارة التصنيف</a:t>
            </a:r>
            <a:endParaRPr lang="en-US" dirty="0"/>
          </a:p>
        </p:txBody>
      </p:sp>
    </p:spTree>
    <p:extLst>
      <p:ext uri="{BB962C8B-B14F-4D97-AF65-F5344CB8AC3E}">
        <p14:creationId xmlns:p14="http://schemas.microsoft.com/office/powerpoint/2010/main" val="119680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B8CAD50-C578-4F52-AC41-767E2D4504A0}"/>
              </a:ext>
            </a:extLst>
          </p:cNvPr>
          <p:cNvSpPr>
            <a:spLocks noGrp="1"/>
          </p:cNvSpPr>
          <p:nvPr>
            <p:ph type="title"/>
          </p:nvPr>
        </p:nvSpPr>
        <p:spPr/>
        <p:txBody>
          <a:bodyPr>
            <a:normAutofit/>
          </a:bodyPr>
          <a:lstStyle/>
          <a:p>
            <a:endParaRPr lang="ar-SA"/>
          </a:p>
        </p:txBody>
      </p:sp>
      <p:sp>
        <p:nvSpPr>
          <p:cNvPr id="10" name="Content Placeholder 9">
            <a:extLst>
              <a:ext uri="{FF2B5EF4-FFF2-40B4-BE49-F238E27FC236}">
                <a16:creationId xmlns="" xmlns:a16="http://schemas.microsoft.com/office/drawing/2014/main" id="{FF272D1B-2617-4BFD-A72D-5FF8F102494B}"/>
              </a:ext>
            </a:extLst>
          </p:cNvPr>
          <p:cNvSpPr>
            <a:spLocks noGrp="1"/>
          </p:cNvSpPr>
          <p:nvPr>
            <p:ph idx="1"/>
          </p:nvPr>
        </p:nvSpPr>
        <p:spPr>
          <a:xfrm>
            <a:off x="5414103" y="2286001"/>
            <a:ext cx="6015897" cy="3593591"/>
          </a:xfrm>
        </p:spPr>
        <p:txBody>
          <a:bodyPr>
            <a:normAutofit/>
          </a:bodyPr>
          <a:lstStyle/>
          <a:p>
            <a:r>
              <a:rPr lang="ar-SA" sz="5400" b="1" dirty="0">
                <a:solidFill>
                  <a:srgbClr val="FF0000"/>
                </a:solidFill>
              </a:rPr>
              <a:t>انا </a:t>
            </a:r>
            <a:r>
              <a:rPr lang="ar-SA" sz="5400" b="1" dirty="0" err="1">
                <a:solidFill>
                  <a:srgbClr val="FF0000"/>
                </a:solidFill>
              </a:rPr>
              <a:t>المعلمه</a:t>
            </a:r>
            <a:r>
              <a:rPr lang="ar-SA" sz="5400" b="1" dirty="0">
                <a:solidFill>
                  <a:srgbClr val="FF0000"/>
                </a:solidFill>
              </a:rPr>
              <a:t> العنود الجديعي وظيفتي هنا الصياد </a:t>
            </a:r>
            <a:endParaRPr lang="en-US" sz="5400" b="1" dirty="0">
              <a:solidFill>
                <a:srgbClr val="FF0000"/>
              </a:solidFill>
            </a:endParaRPr>
          </a:p>
        </p:txBody>
      </p:sp>
      <p:pic>
        <p:nvPicPr>
          <p:cNvPr id="8" name="عنصر نائب للمحتوى 4">
            <a:extLst>
              <a:ext uri="{FF2B5EF4-FFF2-40B4-BE49-F238E27FC236}">
                <a16:creationId xmlns="" xmlns:a16="http://schemas.microsoft.com/office/drawing/2014/main" id="{A8FB0A15-2B78-4CD9-B2DC-0C362D5D645E}"/>
              </a:ext>
            </a:extLst>
          </p:cNvPr>
          <p:cNvPicPr>
            <a:picLocks noChangeAspect="1"/>
          </p:cNvPicPr>
          <p:nvPr/>
        </p:nvPicPr>
        <p:blipFill rotWithShape="1">
          <a:blip r:embed="rId2"/>
          <a:srcRect l="6404" r="13500" b="-2"/>
          <a:stretch/>
        </p:blipFill>
        <p:spPr>
          <a:xfrm>
            <a:off x="1328739" y="2400300"/>
            <a:ext cx="3743323" cy="3505200"/>
          </a:xfrm>
          <a:prstGeom prst="rect">
            <a:avLst/>
          </a:prstGeom>
        </p:spPr>
      </p:pic>
    </p:spTree>
    <p:extLst>
      <p:ext uri="{BB962C8B-B14F-4D97-AF65-F5344CB8AC3E}">
        <p14:creationId xmlns:p14="http://schemas.microsoft.com/office/powerpoint/2010/main" val="174985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A7D944EC-058F-44C3-B6FC-83F56CC52E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BCE087B0-F20B-4238-8025-64B95BF53E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11">
            <a:extLst>
              <a:ext uri="{FF2B5EF4-FFF2-40B4-BE49-F238E27FC236}">
                <a16:creationId xmlns="" xmlns:a16="http://schemas.microsoft.com/office/drawing/2014/main" id="{F767D062-773A-4828-8C2A-964BD77964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عنوان 1">
            <a:extLst>
              <a:ext uri="{FF2B5EF4-FFF2-40B4-BE49-F238E27FC236}">
                <a16:creationId xmlns="" xmlns:a16="http://schemas.microsoft.com/office/drawing/2014/main" id="{E5660F09-5E26-4B77-A1AD-12DFF29BD635}"/>
              </a:ext>
            </a:extLst>
          </p:cNvPr>
          <p:cNvSpPr>
            <a:spLocks noGrp="1"/>
          </p:cNvSpPr>
          <p:nvPr>
            <p:ph type="title"/>
          </p:nvPr>
        </p:nvSpPr>
        <p:spPr>
          <a:xfrm>
            <a:off x="8339328" y="457200"/>
            <a:ext cx="3090672" cy="1197864"/>
          </a:xfrm>
        </p:spPr>
        <p:txBody>
          <a:bodyPr anchor="b">
            <a:normAutofit/>
          </a:bodyPr>
          <a:lstStyle/>
          <a:p>
            <a:endParaRPr lang="ar-SA" sz="1900">
              <a:solidFill>
                <a:schemeClr val="accent1"/>
              </a:solidFill>
            </a:endParaRPr>
          </a:p>
        </p:txBody>
      </p:sp>
      <p:sp>
        <p:nvSpPr>
          <p:cNvPr id="10" name="Content Placeholder 9">
            <a:extLst>
              <a:ext uri="{FF2B5EF4-FFF2-40B4-BE49-F238E27FC236}">
                <a16:creationId xmlns="" xmlns:a16="http://schemas.microsoft.com/office/drawing/2014/main" id="{C2CD057C-9B02-4BA5-871B-529442744238}"/>
              </a:ext>
            </a:extLst>
          </p:cNvPr>
          <p:cNvSpPr>
            <a:spLocks noGrp="1"/>
          </p:cNvSpPr>
          <p:nvPr>
            <p:ph idx="1"/>
          </p:nvPr>
        </p:nvSpPr>
        <p:spPr>
          <a:xfrm>
            <a:off x="8238146" y="846034"/>
            <a:ext cx="3191854" cy="5033559"/>
          </a:xfrm>
        </p:spPr>
        <p:txBody>
          <a:bodyPr>
            <a:normAutofit fontScale="85000" lnSpcReduction="10000"/>
          </a:bodyPr>
          <a:lstStyle/>
          <a:p>
            <a:r>
              <a:rPr lang="ar-SA" sz="3900" b="1" dirty="0">
                <a:solidFill>
                  <a:schemeClr val="bg1">
                    <a:lumMod val="95000"/>
                  </a:schemeClr>
                </a:solidFill>
              </a:rPr>
              <a:t>ماذا </a:t>
            </a:r>
            <a:r>
              <a:rPr lang="ar-SA" sz="3900" b="1" dirty="0" err="1">
                <a:solidFill>
                  <a:schemeClr val="bg1">
                    <a:lumMod val="95000"/>
                  </a:schemeClr>
                </a:solidFill>
              </a:rPr>
              <a:t>ساقدم</a:t>
            </a:r>
            <a:r>
              <a:rPr lang="ar-SA" sz="3900" b="1" dirty="0">
                <a:solidFill>
                  <a:schemeClr val="bg1">
                    <a:lumMod val="95000"/>
                  </a:schemeClr>
                </a:solidFill>
              </a:rPr>
              <a:t> لطالباتي ( السمكات ) لابد  أن أضع في سنارتي الطعم المناسب واللذيذ والمشوق  لكي اصطاد أكبر قدر من الأسماك </a:t>
            </a:r>
            <a:r>
              <a:rPr lang="ar-SA" sz="3900" b="1" dirty="0" smtClean="0">
                <a:solidFill>
                  <a:schemeClr val="bg1">
                    <a:lumMod val="95000"/>
                  </a:schemeClr>
                </a:solidFill>
              </a:rPr>
              <a:t>(طالباتي)</a:t>
            </a:r>
          </a:p>
          <a:p>
            <a:pPr marL="0" indent="0" algn="r">
              <a:buNone/>
            </a:pPr>
            <a:r>
              <a:rPr lang="ar-SA" sz="3900" b="1" dirty="0" smtClean="0">
                <a:solidFill>
                  <a:schemeClr val="bg1">
                    <a:lumMod val="95000"/>
                  </a:schemeClr>
                </a:solidFill>
              </a:rPr>
              <a:t>ملاحظه هناك فروق بين اسماكي</a:t>
            </a:r>
            <a:endParaRPr lang="en-US" sz="1600" dirty="0">
              <a:solidFill>
                <a:srgbClr val="FFFFFF"/>
              </a:solidFill>
            </a:endParaRPr>
          </a:p>
        </p:txBody>
      </p:sp>
      <p:pic>
        <p:nvPicPr>
          <p:cNvPr id="8" name="عنصر نائب للمحتوى 4">
            <a:extLst>
              <a:ext uri="{FF2B5EF4-FFF2-40B4-BE49-F238E27FC236}">
                <a16:creationId xmlns="" xmlns:a16="http://schemas.microsoft.com/office/drawing/2014/main" id="{1CCEA8EC-7F3D-4D3F-91DB-DF745E871891}"/>
              </a:ext>
            </a:extLst>
          </p:cNvPr>
          <p:cNvPicPr>
            <a:picLocks noChangeAspect="1"/>
          </p:cNvPicPr>
          <p:nvPr/>
        </p:nvPicPr>
        <p:blipFill>
          <a:blip r:embed="rId2"/>
          <a:stretch>
            <a:fillRect/>
          </a:stretch>
        </p:blipFill>
        <p:spPr>
          <a:xfrm>
            <a:off x="926927" y="1091476"/>
            <a:ext cx="5978273" cy="4364366"/>
          </a:xfrm>
          <a:prstGeom prst="rect">
            <a:avLst/>
          </a:prstGeom>
        </p:spPr>
      </p:pic>
    </p:spTree>
    <p:extLst>
      <p:ext uri="{BB962C8B-B14F-4D97-AF65-F5344CB8AC3E}">
        <p14:creationId xmlns:p14="http://schemas.microsoft.com/office/powerpoint/2010/main" val="331333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B84E397-7E69-4A4F-B157-D78401A62DC6}"/>
              </a:ext>
            </a:extLst>
          </p:cNvPr>
          <p:cNvSpPr>
            <a:spLocks noGrp="1"/>
          </p:cNvSpPr>
          <p:nvPr>
            <p:ph type="title"/>
          </p:nvPr>
        </p:nvSpPr>
        <p:spPr/>
        <p:txBody>
          <a:bodyPr>
            <a:normAutofit fontScale="90000"/>
          </a:bodyPr>
          <a:lstStyle/>
          <a:p>
            <a:pPr algn="ctr"/>
            <a:r>
              <a:rPr lang="ar-SA" dirty="0"/>
              <a:t/>
            </a:r>
            <a:br>
              <a:rPr lang="ar-SA" dirty="0"/>
            </a:br>
            <a:r>
              <a:rPr lang="ar-SA" dirty="0"/>
              <a:t/>
            </a:r>
            <a:br>
              <a:rPr lang="ar-SA" dirty="0"/>
            </a:br>
            <a:r>
              <a:rPr lang="ar-SA" dirty="0"/>
              <a:t/>
            </a:r>
            <a:br>
              <a:rPr lang="ar-SA" dirty="0"/>
            </a:br>
            <a:r>
              <a:rPr lang="ar-SA" dirty="0"/>
              <a:t/>
            </a:r>
            <a:br>
              <a:rPr lang="ar-SA" dirty="0"/>
            </a:br>
            <a:r>
              <a:rPr lang="ar-SA" dirty="0"/>
              <a:t>منشط استكشافي </a:t>
            </a:r>
          </a:p>
        </p:txBody>
      </p:sp>
      <p:pic>
        <p:nvPicPr>
          <p:cNvPr id="5" name="عنصر نائب للمحتوى 4">
            <a:extLst>
              <a:ext uri="{FF2B5EF4-FFF2-40B4-BE49-F238E27FC236}">
                <a16:creationId xmlns="" xmlns:a16="http://schemas.microsoft.com/office/drawing/2014/main" id="{6400E26D-DF80-43AF-A51B-6AF04594B83B}"/>
              </a:ext>
            </a:extLst>
          </p:cNvPr>
          <p:cNvPicPr>
            <a:picLocks noGrp="1" noChangeAspect="1"/>
          </p:cNvPicPr>
          <p:nvPr>
            <p:ph idx="1"/>
          </p:nvPr>
        </p:nvPicPr>
        <p:blipFill>
          <a:blip r:embed="rId2"/>
          <a:stretch>
            <a:fillRect/>
          </a:stretch>
        </p:blipFill>
        <p:spPr>
          <a:xfrm>
            <a:off x="1070244" y="382385"/>
            <a:ext cx="1906806" cy="1915319"/>
          </a:xfrm>
        </p:spPr>
      </p:pic>
      <p:pic>
        <p:nvPicPr>
          <p:cNvPr id="9" name="صورة 8">
            <a:extLst>
              <a:ext uri="{FF2B5EF4-FFF2-40B4-BE49-F238E27FC236}">
                <a16:creationId xmlns="" xmlns:a16="http://schemas.microsoft.com/office/drawing/2014/main" id="{ADC5A522-2AAB-47EC-B1CD-908E0B9ED9CF}"/>
              </a:ext>
            </a:extLst>
          </p:cNvPr>
          <p:cNvPicPr>
            <a:picLocks noChangeAspect="1"/>
          </p:cNvPicPr>
          <p:nvPr/>
        </p:nvPicPr>
        <p:blipFill>
          <a:blip r:embed="rId3"/>
          <a:stretch>
            <a:fillRect/>
          </a:stretch>
        </p:blipFill>
        <p:spPr>
          <a:xfrm>
            <a:off x="852487" y="2993552"/>
            <a:ext cx="2124563" cy="1247184"/>
          </a:xfrm>
          <a:prstGeom prst="rect">
            <a:avLst/>
          </a:prstGeom>
        </p:spPr>
      </p:pic>
    </p:spTree>
    <p:extLst>
      <p:ext uri="{BB962C8B-B14F-4D97-AF65-F5344CB8AC3E}">
        <p14:creationId xmlns:p14="http://schemas.microsoft.com/office/powerpoint/2010/main" val="79957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1614364F-9A1B-4206-8D0E-57AF020603F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 xmlns:a16="http://schemas.microsoft.com/office/drawing/2014/main" id="{754B5A9C-18AC-42A6-AA3C-6A4F62D6FB13}"/>
              </a:ext>
            </a:extLst>
          </p:cNvPr>
          <p:cNvSpPr>
            <a:spLocks noGrp="1"/>
          </p:cNvSpPr>
          <p:nvPr>
            <p:ph idx="1"/>
          </p:nvPr>
        </p:nvSpPr>
        <p:spPr/>
        <p:txBody>
          <a:bodyPr/>
          <a:lstStyle/>
          <a:p>
            <a:r>
              <a:rPr lang="ar-SA" b="1" dirty="0"/>
              <a:t>يقول تعالى: ﴿ أَفَرَأَيْتُمْ مَا تَحْرُثُونَ * أَأَنْتُمْ تَزْرَعُونَهُ أَمْ نَحْنُ الزَّارِعُونَ ﴾ [الواقعة: 63، 64]. أي: أخبروني عما تحرثون من الأرض؟! إنكم تحرثون التربة التي تلقون فيها البذور، فتنبت بإذن الله، فهلاَّ تفكَّرتم كيف تكوَّنت تلك التربة؟ إنها أديم الأرض الناتج من تجميع حطام صخور الجبال ومن تركيز المادة العضوية، ثم إن تلك التربة تمثِّل فراش الأرض، هلاَّ شكرتم؛ ﴿ الَّذِي جَعَلَ لَكُمُ الْأَرْضَ فِرَاشًا وَالسَّمَاءَ بِنَاءً وَأَنْزَلَ مِنَ السَّمَاءِ مَاءً فَأَخْرَجَ بِهِ مِنَ الثَّمَرَاتِ رِزْقًا لَكُمْ فَلَا تَجْعَلُوا لِلَّهِ أَنْدَادًا وَأَنْتُمْ تَعْلَمُونَ ﴾ [البقرة: </a:t>
            </a:r>
            <a:r>
              <a:rPr lang="ar-SA" dirty="0"/>
              <a:t>2</a:t>
            </a:r>
          </a:p>
          <a:p>
            <a:pPr marL="0" indent="0">
              <a:buNone/>
            </a:pPr>
            <a:endParaRPr lang="ar-SA" dirty="0"/>
          </a:p>
        </p:txBody>
      </p:sp>
    </p:spTree>
    <p:extLst>
      <p:ext uri="{BB962C8B-B14F-4D97-AF65-F5344CB8AC3E}">
        <p14:creationId xmlns:p14="http://schemas.microsoft.com/office/powerpoint/2010/main" val="225255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xmlns="" id="{92FB8E2D-7665-42F1-830A-97C1C9916B3A}"/>
              </a:ext>
            </a:extLst>
          </p:cNvPr>
          <p:cNvSpPr>
            <a:spLocks noGrp="1"/>
          </p:cNvSpPr>
          <p:nvPr>
            <p:ph idx="4294967295"/>
          </p:nvPr>
        </p:nvSpPr>
        <p:spPr>
          <a:xfrm>
            <a:off x="2012950" y="2286000"/>
            <a:ext cx="10179050" cy="3594100"/>
          </a:xfrm>
        </p:spPr>
        <p:txBody>
          <a:bodyPr>
            <a:normAutofit/>
          </a:bodyPr>
          <a:lstStyle/>
          <a:p>
            <a:r>
              <a:rPr lang="ar-SA" sz="4000" b="1" dirty="0"/>
              <a:t>ولو نظر الإنسان إلى ما يحرثه من الأرض لازداد عجبًا، فما من تربة يحرثها الإنسان في واد أو في صحراء، أو حول ضفاف، إلا وكان وراء تكوينها عمليات غاية في التعقيد، ولو سأل سائل: من أين تأتي التربة التي نزرعها مثلاً؟ ومن أين تأتي حبات رمال بعض الشواطئ؟</a:t>
            </a:r>
          </a:p>
        </p:txBody>
      </p:sp>
    </p:spTree>
    <p:extLst>
      <p:ext uri="{BB962C8B-B14F-4D97-AF65-F5344CB8AC3E}">
        <p14:creationId xmlns:p14="http://schemas.microsoft.com/office/powerpoint/2010/main" val="29571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20CD5C3-0BAC-4615-A557-52A743CB18BA}"/>
              </a:ext>
            </a:extLst>
          </p:cNvPr>
          <p:cNvSpPr>
            <a:spLocks noGrp="1"/>
          </p:cNvSpPr>
          <p:nvPr>
            <p:ph type="title"/>
          </p:nvPr>
        </p:nvSpPr>
        <p:spPr>
          <a:xfrm>
            <a:off x="1574329" y="0"/>
            <a:ext cx="8911687" cy="621886"/>
          </a:xfrm>
        </p:spPr>
        <p:txBody>
          <a:bodyPr>
            <a:noAutofit/>
          </a:bodyPr>
          <a:lstStyle/>
          <a:p>
            <a:r>
              <a:rPr lang="ar-SA" b="1" dirty="0">
                <a:solidFill>
                  <a:srgbClr val="00B0F0"/>
                </a:solidFill>
              </a:rPr>
              <a:t>عن ماذا تحدث الشاعر </a:t>
            </a:r>
          </a:p>
        </p:txBody>
      </p:sp>
      <p:sp>
        <p:nvSpPr>
          <p:cNvPr id="3" name="عنصر نائب للمحتوى 2">
            <a:extLst>
              <a:ext uri="{FF2B5EF4-FFF2-40B4-BE49-F238E27FC236}">
                <a16:creationId xmlns="" xmlns:a16="http://schemas.microsoft.com/office/drawing/2014/main" id="{859D2CA7-7529-4226-82DF-9B19CC21A3E7}"/>
              </a:ext>
            </a:extLst>
          </p:cNvPr>
          <p:cNvSpPr>
            <a:spLocks noGrp="1"/>
          </p:cNvSpPr>
          <p:nvPr>
            <p:ph idx="1"/>
          </p:nvPr>
        </p:nvSpPr>
        <p:spPr>
          <a:xfrm>
            <a:off x="3061484" y="184220"/>
            <a:ext cx="8915400" cy="3777622"/>
          </a:xfrm>
        </p:spPr>
        <p:txBody>
          <a:bodyPr>
            <a:noAutofit/>
          </a:bodyPr>
          <a:lstStyle/>
          <a:p>
            <a:r>
              <a:rPr lang="ar-SA" sz="2400" b="1" dirty="0">
                <a:solidFill>
                  <a:schemeClr val="bg1"/>
                </a:solidFill>
              </a:rPr>
              <a:t>أنا ................يامن تجهلوني</a:t>
            </a:r>
          </a:p>
          <a:p>
            <a:r>
              <a:rPr lang="ar-SA" sz="2400" b="1" dirty="0">
                <a:solidFill>
                  <a:schemeClr val="bg1"/>
                </a:solidFill>
              </a:rPr>
              <a:t>أنا البيداء شائكةٌ غصوني</a:t>
            </a:r>
          </a:p>
          <a:p>
            <a:endParaRPr lang="ar-SA" sz="2400" b="1" dirty="0">
              <a:solidFill>
                <a:schemeClr val="bg1"/>
              </a:solidFill>
            </a:endParaRPr>
          </a:p>
          <a:p>
            <a:r>
              <a:rPr lang="ar-SA" sz="2400" b="1" dirty="0">
                <a:solidFill>
                  <a:schemeClr val="bg1"/>
                </a:solidFill>
              </a:rPr>
              <a:t>سلو التاريخ عمن مات فوقي</a:t>
            </a:r>
          </a:p>
          <a:p>
            <a:r>
              <a:rPr lang="ar-SA" sz="2400" b="1" dirty="0">
                <a:solidFill>
                  <a:schemeClr val="bg1"/>
                </a:solidFill>
              </a:rPr>
              <a:t>وأين قبورهم؟ </a:t>
            </a:r>
            <a:r>
              <a:rPr lang="ar-SA" sz="2400" b="1" dirty="0" err="1">
                <a:solidFill>
                  <a:schemeClr val="bg1"/>
                </a:solidFill>
              </a:rPr>
              <a:t>لاتسألوني</a:t>
            </a:r>
            <a:endParaRPr lang="ar-SA" sz="2400" b="1" dirty="0">
              <a:solidFill>
                <a:schemeClr val="bg1"/>
              </a:solidFill>
            </a:endParaRPr>
          </a:p>
          <a:p>
            <a:endParaRPr lang="ar-SA" sz="2400" b="1" dirty="0">
              <a:solidFill>
                <a:schemeClr val="bg1"/>
              </a:solidFill>
            </a:endParaRPr>
          </a:p>
          <a:p>
            <a:r>
              <a:rPr lang="ar-SA" sz="2400" b="1" dirty="0">
                <a:solidFill>
                  <a:schemeClr val="bg1"/>
                </a:solidFill>
              </a:rPr>
              <a:t>سلو الأعراب عن حبي وشوقي</a:t>
            </a:r>
          </a:p>
          <a:p>
            <a:r>
              <a:rPr lang="ar-SA" sz="2400" b="1" dirty="0">
                <a:solidFill>
                  <a:schemeClr val="bg1"/>
                </a:solidFill>
              </a:rPr>
              <a:t>وجودي بالعطايا إن أتوني</a:t>
            </a:r>
          </a:p>
          <a:p>
            <a:endParaRPr lang="ar-SA" sz="2400" b="1" dirty="0">
              <a:solidFill>
                <a:schemeClr val="bg1"/>
              </a:solidFill>
            </a:endParaRPr>
          </a:p>
          <a:p>
            <a:r>
              <a:rPr lang="ar-SA" sz="2400" b="1" dirty="0">
                <a:solidFill>
                  <a:schemeClr val="bg1"/>
                </a:solidFill>
              </a:rPr>
              <a:t>وعن وحشٍ تربى في جبالي</a:t>
            </a:r>
          </a:p>
          <a:p>
            <a:r>
              <a:rPr lang="ar-SA" sz="2400" b="1" dirty="0">
                <a:solidFill>
                  <a:schemeClr val="bg1"/>
                </a:solidFill>
              </a:rPr>
              <a:t>وعن ضبيٍ توارى في متوني</a:t>
            </a:r>
          </a:p>
          <a:p>
            <a:endParaRPr lang="ar-SA" sz="2400" b="1" dirty="0">
              <a:solidFill>
                <a:schemeClr val="bg1"/>
              </a:solidFill>
            </a:endParaRPr>
          </a:p>
          <a:p>
            <a:r>
              <a:rPr lang="ar-SA" sz="2400" b="1" dirty="0">
                <a:solidFill>
                  <a:schemeClr val="bg1"/>
                </a:solidFill>
              </a:rPr>
              <a:t>عند القيضِ حائرةٌ رمالي </a:t>
            </a:r>
          </a:p>
        </p:txBody>
      </p:sp>
    </p:spTree>
    <p:extLst>
      <p:ext uri="{BB962C8B-B14F-4D97-AF65-F5344CB8AC3E}">
        <p14:creationId xmlns:p14="http://schemas.microsoft.com/office/powerpoint/2010/main" val="414966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 xmlns:a16="http://schemas.microsoft.com/office/drawing/2014/main" id="{859D2CA7-7529-4226-82DF-9B19CC21A3E7}"/>
              </a:ext>
            </a:extLst>
          </p:cNvPr>
          <p:cNvSpPr>
            <a:spLocks noGrp="1"/>
          </p:cNvSpPr>
          <p:nvPr>
            <p:ph idx="1"/>
          </p:nvPr>
        </p:nvSpPr>
        <p:spPr>
          <a:xfrm>
            <a:off x="2409750" y="390258"/>
            <a:ext cx="8915400" cy="3777622"/>
          </a:xfrm>
        </p:spPr>
        <p:txBody>
          <a:bodyPr>
            <a:noAutofit/>
          </a:bodyPr>
          <a:lstStyle/>
          <a:p>
            <a:r>
              <a:rPr lang="ar-SA" sz="2000" b="1" dirty="0">
                <a:solidFill>
                  <a:schemeClr val="bg1"/>
                </a:solidFill>
              </a:rPr>
              <a:t>أنا </a:t>
            </a:r>
            <a:r>
              <a:rPr lang="ar-SA" sz="3600" b="1" dirty="0">
                <a:solidFill>
                  <a:schemeClr val="bg1"/>
                </a:solidFill>
              </a:rPr>
              <a:t>الصحراء</a:t>
            </a:r>
            <a:r>
              <a:rPr lang="ar-SA" sz="2000" b="1" dirty="0">
                <a:solidFill>
                  <a:schemeClr val="bg1"/>
                </a:solidFill>
              </a:rPr>
              <a:t> يامن تجهلوني</a:t>
            </a:r>
          </a:p>
          <a:p>
            <a:r>
              <a:rPr lang="ar-SA" sz="2000" b="1" dirty="0">
                <a:solidFill>
                  <a:schemeClr val="bg1"/>
                </a:solidFill>
              </a:rPr>
              <a:t>أنا البيداء شائكةٌ غصوني</a:t>
            </a:r>
          </a:p>
          <a:p>
            <a:endParaRPr lang="ar-SA" sz="2000" b="1" dirty="0">
              <a:solidFill>
                <a:schemeClr val="bg1"/>
              </a:solidFill>
            </a:endParaRPr>
          </a:p>
          <a:p>
            <a:r>
              <a:rPr lang="ar-SA" sz="2000" b="1" dirty="0">
                <a:solidFill>
                  <a:schemeClr val="bg1"/>
                </a:solidFill>
              </a:rPr>
              <a:t>سلو التاريخ عمن مات فوقي</a:t>
            </a:r>
          </a:p>
          <a:p>
            <a:r>
              <a:rPr lang="ar-SA" sz="2000" b="1" dirty="0">
                <a:solidFill>
                  <a:schemeClr val="bg1"/>
                </a:solidFill>
              </a:rPr>
              <a:t>وأين قبورهم؟ </a:t>
            </a:r>
            <a:r>
              <a:rPr lang="ar-SA" sz="2000" b="1" dirty="0" err="1">
                <a:solidFill>
                  <a:schemeClr val="bg1"/>
                </a:solidFill>
              </a:rPr>
              <a:t>لاتسألوني</a:t>
            </a:r>
            <a:endParaRPr lang="ar-SA" sz="2000" b="1" dirty="0">
              <a:solidFill>
                <a:schemeClr val="bg1"/>
              </a:solidFill>
            </a:endParaRPr>
          </a:p>
          <a:p>
            <a:endParaRPr lang="ar-SA" sz="2000" b="1" dirty="0">
              <a:solidFill>
                <a:schemeClr val="bg1"/>
              </a:solidFill>
            </a:endParaRPr>
          </a:p>
          <a:p>
            <a:r>
              <a:rPr lang="ar-SA" sz="2000" b="1" dirty="0">
                <a:solidFill>
                  <a:schemeClr val="bg1"/>
                </a:solidFill>
              </a:rPr>
              <a:t>سلو الأعراب عن حبي وشوقي</a:t>
            </a:r>
          </a:p>
          <a:p>
            <a:r>
              <a:rPr lang="ar-SA" sz="2000" b="1" dirty="0">
                <a:solidFill>
                  <a:schemeClr val="bg1"/>
                </a:solidFill>
              </a:rPr>
              <a:t>وجودي بالعطايا إن أتوني</a:t>
            </a:r>
          </a:p>
          <a:p>
            <a:endParaRPr lang="ar-SA" sz="2000" b="1" dirty="0">
              <a:solidFill>
                <a:schemeClr val="bg1"/>
              </a:solidFill>
            </a:endParaRPr>
          </a:p>
          <a:p>
            <a:r>
              <a:rPr lang="ar-SA" sz="2000" b="1" dirty="0">
                <a:solidFill>
                  <a:schemeClr val="bg1"/>
                </a:solidFill>
              </a:rPr>
              <a:t>وعن وحشٍ تربى في جبالي</a:t>
            </a:r>
          </a:p>
          <a:p>
            <a:r>
              <a:rPr lang="ar-SA" sz="2000" b="1" dirty="0">
                <a:solidFill>
                  <a:schemeClr val="bg1"/>
                </a:solidFill>
              </a:rPr>
              <a:t>وعن ضبيٍ توارى في متوني</a:t>
            </a:r>
          </a:p>
          <a:p>
            <a:endParaRPr lang="ar-SA" sz="2000" b="1" dirty="0">
              <a:solidFill>
                <a:schemeClr val="bg1"/>
              </a:solidFill>
            </a:endParaRPr>
          </a:p>
          <a:p>
            <a:r>
              <a:rPr lang="ar-SA" sz="2000" b="1" dirty="0">
                <a:solidFill>
                  <a:schemeClr val="bg1"/>
                </a:solidFill>
              </a:rPr>
              <a:t>عند القيضِ حائرةٌ </a:t>
            </a:r>
            <a:r>
              <a:rPr lang="ar-SA" sz="3600" b="1" dirty="0">
                <a:solidFill>
                  <a:srgbClr val="FF0000"/>
                </a:solidFill>
              </a:rPr>
              <a:t>رمالي </a:t>
            </a:r>
            <a:endParaRPr lang="ar-SA" sz="2000" b="1" dirty="0">
              <a:solidFill>
                <a:srgbClr val="FF0000"/>
              </a:solidFill>
            </a:endParaRPr>
          </a:p>
        </p:txBody>
      </p:sp>
    </p:spTree>
    <p:extLst>
      <p:ext uri="{BB962C8B-B14F-4D97-AF65-F5344CB8AC3E}">
        <p14:creationId xmlns:p14="http://schemas.microsoft.com/office/powerpoint/2010/main" val="3834400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Organic</Template>
  <TotalTime>135</TotalTime>
  <Words>509</Words>
  <Application>Microsoft Office PowerPoint</Application>
  <PresentationFormat>ملء الشاشة</PresentationFormat>
  <Paragraphs>68</Paragraphs>
  <Slides>21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21</vt:i4>
      </vt:variant>
    </vt:vector>
  </HeadingPairs>
  <TitlesOfParts>
    <vt:vector size="29" baseType="lpstr">
      <vt:lpstr>Arial</vt:lpstr>
      <vt:lpstr>Century Gothic</vt:lpstr>
      <vt:lpstr>Garamond</vt:lpstr>
      <vt:lpstr>Tahoma</vt:lpstr>
      <vt:lpstr>Times New Roman</vt:lpstr>
      <vt:lpstr>Wingdings 3</vt:lpstr>
      <vt:lpstr>عضوي</vt:lpstr>
      <vt:lpstr>ربطة</vt:lpstr>
      <vt:lpstr>  دمج مهارات الصف الخامس في موضوع الرمال</vt:lpstr>
      <vt:lpstr>مهارات الصف الخامس</vt:lpstr>
      <vt:lpstr>عرض تقديمي في PowerPoint</vt:lpstr>
      <vt:lpstr>عرض تقديمي في PowerPoint</vt:lpstr>
      <vt:lpstr>    منشط استكشافي </vt:lpstr>
      <vt:lpstr>عرض تقديمي في PowerPoint</vt:lpstr>
      <vt:lpstr>عرض تقديمي في PowerPoint</vt:lpstr>
      <vt:lpstr>عن ماذا تحدث الشاعر </vt:lpstr>
      <vt:lpstr>عرض تقديمي في PowerPoint</vt:lpstr>
      <vt:lpstr>تعريف مهارة جمع المعلومات</vt:lpstr>
      <vt:lpstr>أبرز طرق جمع المعلومات</vt:lpstr>
      <vt:lpstr>صغيرتي /انطلقي في التعمق في موضوع الرمال</vt:lpstr>
      <vt:lpstr>سأحمل معي هذه الأدوات لجمع المعلومات</vt:lpstr>
      <vt:lpstr>خطوات جمع المعلومات</vt:lpstr>
      <vt:lpstr>استخدمي مصادر مختلفه</vt:lpstr>
      <vt:lpstr>عرض تقديمي في PowerPoint</vt:lpstr>
      <vt:lpstr>عرض تقديمي في PowerPoint</vt:lpstr>
      <vt:lpstr>عرض تقديمي في PowerPoint</vt:lpstr>
      <vt:lpstr>عرض تقديمي في PowerPoint</vt:lpstr>
      <vt:lpstr>مهمه منزليه</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الرمال  دمج مهارات الصف الثالث في موضوع الرمال</dc:title>
  <dc:creator>العنود الجديعي</dc:creator>
  <cp:lastModifiedBy>العنود الجديعي</cp:lastModifiedBy>
  <cp:revision>36</cp:revision>
  <dcterms:created xsi:type="dcterms:W3CDTF">2018-08-31T22:44:29Z</dcterms:created>
  <dcterms:modified xsi:type="dcterms:W3CDTF">2018-09-01T11:48:58Z</dcterms:modified>
</cp:coreProperties>
</file>