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emf" ContentType="image/x-emf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removePersonalInfoOnSave="1" saveSubsetFonts="1">
  <p:sldMasterIdLst>
    <p:sldMasterId id="2147483780" r:id="rId1"/>
  </p:sldMasterIdLst>
  <p:notesMasterIdLst>
    <p:notesMasterId r:id="rId28"/>
  </p:notesMasterIdLst>
  <p:handoutMasterIdLst>
    <p:handoutMasterId r:id="rId29"/>
  </p:handoutMasterIdLst>
  <p:sldIdLst>
    <p:sldId id="273" r:id="rId2"/>
    <p:sldId id="283" r:id="rId3"/>
    <p:sldId id="276" r:id="rId4"/>
    <p:sldId id="278" r:id="rId5"/>
    <p:sldId id="306" r:id="rId6"/>
    <p:sldId id="267" r:id="rId7"/>
    <p:sldId id="257" r:id="rId8"/>
    <p:sldId id="258" r:id="rId9"/>
    <p:sldId id="280" r:id="rId10"/>
    <p:sldId id="307" r:id="rId11"/>
    <p:sldId id="308" r:id="rId12"/>
    <p:sldId id="309" r:id="rId13"/>
    <p:sldId id="310" r:id="rId14"/>
    <p:sldId id="311" r:id="rId15"/>
    <p:sldId id="312" r:id="rId16"/>
    <p:sldId id="313" r:id="rId17"/>
    <p:sldId id="314" r:id="rId18"/>
    <p:sldId id="315" r:id="rId19"/>
    <p:sldId id="316" r:id="rId20"/>
    <p:sldId id="297" r:id="rId21"/>
    <p:sldId id="293" r:id="rId22"/>
    <p:sldId id="304" r:id="rId23"/>
    <p:sldId id="317" r:id="rId24"/>
    <p:sldId id="284" r:id="rId25"/>
    <p:sldId id="305" r:id="rId26"/>
    <p:sldId id="262" r:id="rId27"/>
  </p:sldIdLst>
  <p:sldSz cx="9144000" cy="6858000" type="screen4x3"/>
  <p:notesSz cx="6858000" cy="9144000"/>
  <p:defaultTextStyle>
    <a:defPPr>
      <a:defRPr lang="ar-SA"/>
    </a:defPPr>
    <a:lvl1pPr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1pPr>
    <a:lvl2pPr marL="4572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2pPr>
    <a:lvl3pPr marL="9144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3pPr>
    <a:lvl4pPr marL="13716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4pPr>
    <a:lvl5pPr marL="18288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5pPr>
    <a:lvl6pPr marL="2286000" algn="r" defTabSz="914400" rtl="1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6pPr>
    <a:lvl7pPr marL="2743200" algn="r" defTabSz="914400" rtl="1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7pPr>
    <a:lvl8pPr marL="3200400" algn="r" defTabSz="914400" rtl="1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8pPr>
    <a:lvl9pPr marL="3657600" algn="r" defTabSz="914400" rtl="1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00"/>
    <a:srgbClr val="008080"/>
    <a:srgbClr val="33CC33"/>
    <a:srgbClr val="FF0066"/>
    <a:srgbClr val="FF6600"/>
    <a:srgbClr val="660066"/>
    <a:srgbClr val="3399FF"/>
    <a:srgbClr val="000000"/>
    <a:srgbClr val="914B39"/>
    <a:srgbClr val="FF7C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نمط متوسط 2 - تميي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46F890A9-2807-4EBB-B81D-B2AA78EC7F39}" styleName="نمط داكن 2 - تمييز 5/تمييز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21E4AEA4-8DFA-4A89-87EB-49C32662AFE0}" styleName="نمط متوسط 2 - تمييز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3" autoAdjust="0"/>
    <p:restoredTop sz="94761" autoAdjust="0"/>
  </p:normalViewPr>
  <p:slideViewPr>
    <p:cSldViewPr>
      <p:cViewPr>
        <p:scale>
          <a:sx n="70" d="100"/>
          <a:sy n="70" d="100"/>
        </p:scale>
        <p:origin x="-1386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1588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17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388620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717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1588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fld id="{8C75C58D-60CE-4F05-B96E-33CC68064B0F}" type="slidenum">
              <a:rPr lang="ar-SA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104551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1588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614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388620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1588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fld id="{7E1F8184-BE5A-4B32-9ABD-0A9288A8B72A}" type="slidenum">
              <a:rPr lang="ar-SA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466397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r" rtl="1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1pPr>
    <a:lvl2pPr marL="457200" algn="r" rtl="1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2pPr>
    <a:lvl3pPr marL="914400" algn="r" rtl="1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3pPr>
    <a:lvl4pPr marL="1371600" algn="r" rtl="1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4pPr>
    <a:lvl5pPr marL="1828800" algn="r" rtl="1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1F8184-BE5A-4B32-9ABD-0A9288A8B72A}" type="slidenum">
              <a:rPr lang="ar-SA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6812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010400" y="2052960"/>
            <a:ext cx="1981200" cy="1828800"/>
          </a:xfrm>
        </p:spPr>
        <p:txBody>
          <a:bodyPr anchor="ctr">
            <a:normAutofit/>
          </a:bodyPr>
          <a:lstStyle>
            <a:lvl1pPr marL="0" indent="0" algn="l">
              <a:buNone/>
              <a:defRPr sz="19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CBF4FF44-20AF-4000-9499-47C54D11E275}" type="slidenum">
              <a:rPr lang="ar-SA" smtClean="0"/>
              <a:pPr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r>
              <a:rPr lang="ar-SA" smtClean="0"/>
              <a:t>لمياء الأحمد</a:t>
            </a:r>
            <a:endParaRPr lang="en-US"/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457200" y="2052960"/>
            <a:ext cx="6324600" cy="1828800"/>
          </a:xfrm>
        </p:spPr>
        <p:txBody>
          <a:bodyPr/>
          <a:lstStyle>
            <a:lvl1pPr algn="r">
              <a:defRPr sz="4200" spc="150" baseline="0"/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SA" smtClean="0"/>
              <a:t>لمياء الأحمد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C71DD4-8708-403C-8E09-E9565D4A6910}" type="slidenum">
              <a:rPr lang="ar-SA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52400" y="147319"/>
            <a:ext cx="6705600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010400" y="147319"/>
            <a:ext cx="1956046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62800" y="274638"/>
            <a:ext cx="1676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SA" smtClean="0"/>
              <a:t>لمياء الأحمد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7EC4749F-5864-4167-BE53-2951F39B8651}" type="slidenum">
              <a:rPr lang="ar-SA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SA" smtClean="0"/>
              <a:t>لمياء الأحمد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B67614-1865-4537-A43D-CEAAEBA7DDFA}" type="slidenum">
              <a:rPr lang="ar-SA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62799" y="2892277"/>
            <a:ext cx="1600201" cy="1645920"/>
          </a:xfrm>
        </p:spPr>
        <p:txBody>
          <a:bodyPr anchor="ctr"/>
          <a:lstStyle>
            <a:lvl1pPr marL="0" indent="0">
              <a:buNone/>
              <a:defRPr sz="2000">
                <a:solidFill>
                  <a:schemeClr val="bg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800EB7C1-EA41-45C9-BCF7-47A67D3373B2}" type="slidenum">
              <a:rPr lang="ar-SA" smtClean="0"/>
              <a:pPr/>
              <a:t>‹#›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ar-SA" smtClean="0"/>
              <a:t>لمياء الأحمد</a:t>
            </a:r>
            <a:endParaRPr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381000" y="2892277"/>
            <a:ext cx="6324600" cy="1645920"/>
          </a:xfrm>
        </p:spPr>
        <p:txBody>
          <a:bodyPr/>
          <a:lstStyle>
            <a:lvl1pPr algn="r">
              <a:defRPr sz="4200" spc="150" baseline="0"/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19072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2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SA" smtClean="0"/>
              <a:t>لمياء الأحمد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141F87-CC00-457C-BC66-84C118A2C805}" type="slidenum">
              <a:rPr lang="ar-SA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22438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399"/>
            <a:ext cx="4040188" cy="3687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399"/>
            <a:ext cx="4041775" cy="3687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SA" smtClean="0"/>
              <a:t>لمياء الأحمد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003B01-00F7-4708-8FC2-026C1DC5C095}" type="slidenum">
              <a:rPr lang="ar-SA" smtClean="0"/>
              <a:pPr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SA" smtClean="0"/>
              <a:t>لمياء الأحمد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D7272-7F74-489C-8AC0-8E775F425466}" type="slidenum">
              <a:rPr lang="ar-SA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52400" y="150919"/>
            <a:ext cx="8831802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SA" smtClean="0"/>
              <a:t>لمياء الأحمد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286E3-4E42-4195-9E72-ADA2FE602ED3}" type="slidenum">
              <a:rPr lang="ar-SA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محتوى ذو تسمية توضيحية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010400" y="150876"/>
            <a:ext cx="1981200" cy="655624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ectangle 8"/>
          <p:cNvSpPr/>
          <p:nvPr/>
        </p:nvSpPr>
        <p:spPr>
          <a:xfrm>
            <a:off x="152400" y="152400"/>
            <a:ext cx="6705600" cy="65532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304800"/>
            <a:ext cx="5867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59752" y="2130552"/>
            <a:ext cx="1673352" cy="2816352"/>
          </a:xfrm>
        </p:spPr>
        <p:txBody>
          <a:bodyPr tIns="0"/>
          <a:lstStyle>
            <a:lvl1pPr marL="0" indent="0"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SA" smtClean="0"/>
              <a:t>لمياء الأحمد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noFill/>
          </a:ln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CD5CD818-D8DE-4CFA-9417-D32A10D293C8}" type="slidenum">
              <a:rPr lang="ar-SA" smtClean="0"/>
              <a:pPr/>
              <a:t>‹#›</a:t>
            </a:fld>
            <a:endParaRPr lang="en-US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7159752" y="457200"/>
            <a:ext cx="1675660" cy="1673352"/>
          </a:xfrm>
        </p:spPr>
        <p:txBody>
          <a:bodyPr anchor="b"/>
          <a:lstStyle>
            <a:lvl1pPr algn="l">
              <a:defRPr sz="2000" spc="150" baseline="0"/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صورة ذو تسمية توضيحية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ectangle 8"/>
          <p:cNvSpPr/>
          <p:nvPr/>
        </p:nvSpPr>
        <p:spPr>
          <a:xfrm>
            <a:off x="7010400" y="150876"/>
            <a:ext cx="1981200" cy="655624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400" y="152400"/>
            <a:ext cx="6705600" cy="6553200"/>
          </a:xfrm>
        </p:spPr>
        <p:txBody>
          <a:bodyPr anchor="ctr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ar-SA" smtClean="0"/>
              <a:t>انقر فوق الأيقونة لإضافة صورة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62800" y="2133600"/>
            <a:ext cx="1676400" cy="2971800"/>
          </a:xfrm>
        </p:spPr>
        <p:txBody>
          <a:bodyPr tIns="0"/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SA" smtClean="0"/>
              <a:t>لمياء الأحمد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83C8D-0D3F-4106-997D-54A234F8639D}" type="slidenum">
              <a:rPr lang="ar-SA" smtClean="0"/>
              <a:pPr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7162800" y="460248"/>
            <a:ext cx="1676400" cy="1673352"/>
          </a:xfrm>
        </p:spPr>
        <p:txBody>
          <a:bodyPr anchor="b"/>
          <a:lstStyle>
            <a:lvl1pPr algn="l">
              <a:defRPr sz="2000" spc="150" baseline="0">
                <a:solidFill>
                  <a:schemeClr val="tx2"/>
                </a:solidFill>
              </a:defRPr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52400" y="1634971"/>
            <a:ext cx="8831802" cy="5045476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2399" y="152400"/>
            <a:ext cx="8814047" cy="1346447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1000" y="355847"/>
            <a:ext cx="8381260" cy="105439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0999" y="1719071"/>
            <a:ext cx="8407893" cy="4407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70888" y="6356350"/>
            <a:ext cx="21336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48000" y="6356350"/>
            <a:ext cx="33528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r>
              <a:rPr lang="ar-SA" smtClean="0"/>
              <a:t>لمياء الأحمد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34680" y="6355080"/>
            <a:ext cx="582966" cy="274320"/>
          </a:xfrm>
          <a:prstGeom prst="rect">
            <a:avLst/>
          </a:prstGeom>
          <a:ln w="19050">
            <a:noFill/>
          </a:ln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fld id="{3E3DDBDD-C62B-4A08-8FD3-3E540BF8E18C}" type="slidenum">
              <a:rPr lang="ar-SA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hf sldNum="0" hdr="0" dt="0"/>
  <p:txStyles>
    <p:titleStyle>
      <a:lvl1pPr algn="ctr" defTabSz="914400" rtl="1" eaLnBrk="1" latinLnBrk="0" hangingPunct="1">
        <a:spcBef>
          <a:spcPct val="0"/>
        </a:spcBef>
        <a:buNone/>
        <a:defRPr sz="3200" kern="1200" cap="all" spc="200" baseline="0">
          <a:ln>
            <a:noFill/>
          </a:ln>
          <a:solidFill>
            <a:schemeClr val="bg1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28600" algn="r" defTabSz="914400" rtl="1" eaLnBrk="1" latinLnBrk="0" hangingPunct="1">
        <a:spcBef>
          <a:spcPct val="20000"/>
        </a:spcBef>
        <a:buClr>
          <a:schemeClr val="accent1"/>
        </a:buClr>
        <a:buFont typeface="Wingdings 2" pitchFamily="18" charset="2"/>
        <a:buChar char=""/>
        <a:defRPr sz="2000" kern="1200" spc="150" baseline="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r" defTabSz="914400" rtl="1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800" kern="1200" spc="100" baseline="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182880" algn="r" defTabSz="914400" rtl="1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600" kern="1200" spc="100" baseline="0">
          <a:solidFill>
            <a:schemeClr val="tx2"/>
          </a:solidFill>
          <a:latin typeface="+mn-lt"/>
          <a:ea typeface="+mn-ea"/>
          <a:cs typeface="+mn-cs"/>
        </a:defRPr>
      </a:lvl3pPr>
      <a:lvl4pPr marL="1097280" indent="-182880" algn="r" defTabSz="914400" rtl="1" eaLnBrk="1" latinLnBrk="0" hangingPunct="1">
        <a:spcBef>
          <a:spcPct val="20000"/>
        </a:spcBef>
        <a:buClr>
          <a:schemeClr val="accent4"/>
        </a:buClr>
        <a:buFont typeface="Wingdings" pitchFamily="2" charset="2"/>
        <a:buChar char="§"/>
        <a:defRPr sz="1400" kern="1200">
          <a:solidFill>
            <a:schemeClr val="tx2"/>
          </a:solidFill>
          <a:latin typeface="+mn-lt"/>
          <a:ea typeface="+mn-ea"/>
          <a:cs typeface="+mn-cs"/>
        </a:defRPr>
      </a:lvl4pPr>
      <a:lvl5pPr marL="1280160" indent="-182880" algn="r" defTabSz="914400" rtl="1" eaLnBrk="1" latinLnBrk="0" hangingPunct="1">
        <a:spcBef>
          <a:spcPct val="20000"/>
        </a:spcBef>
        <a:buClr>
          <a:schemeClr val="accent6"/>
        </a:buClr>
        <a:buFont typeface="Wingdings" pitchFamily="2" charset="2"/>
        <a:buChar char="§"/>
        <a:defRPr sz="1300" kern="1200" spc="100" baseline="0">
          <a:solidFill>
            <a:schemeClr val="tx2"/>
          </a:solidFill>
          <a:latin typeface="+mn-lt"/>
          <a:ea typeface="+mn-ea"/>
          <a:cs typeface="+mn-cs"/>
        </a:defRPr>
      </a:lvl5pPr>
      <a:lvl6pPr marL="1554480" indent="-182880" algn="r" defTabSz="914400" rtl="1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1828800" indent="-182880" algn="r" defTabSz="914400" rtl="1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103120" indent="-182880" algn="r" defTabSz="914400" rtl="1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r" defTabSz="914400" rtl="1" eaLnBrk="1" latinLnBrk="0" hangingPunct="1">
        <a:spcBef>
          <a:spcPct val="20000"/>
        </a:spcBef>
        <a:buClr>
          <a:schemeClr val="accent5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http://1.bp.blogspot.com/_HZAbOGB028o/TQJtfmjMltI/AAAAAAAABGU/DyDTnaAthdw/s1600/1124.JPG" TargetMode="External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5.pn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http://1.bp.blogspot.com/_HZAbOGB028o/TQJtfmjMltI/AAAAAAAABGU/DyDTnaAthdw/s1600/1124.JPG" TargetMode="External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7.pn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http://1.bp.blogspot.com/_HZAbOGB028o/TQJtfmjMltI/AAAAAAAABGU/DyDTnaAthdw/s1600/1124.JPG" TargetMode="External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8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gif"/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wm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7" name="WordArt 3"/>
          <p:cNvSpPr>
            <a:spLocks noChangeArrowheads="1" noChangeShapeType="1" noTextEdit="1"/>
          </p:cNvSpPr>
          <p:nvPr/>
        </p:nvSpPr>
        <p:spPr bwMode="auto">
          <a:xfrm>
            <a:off x="1403350" y="620713"/>
            <a:ext cx="6480175" cy="4968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ar-SA" sz="3600" kern="10" dirty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Goudy Old Style"/>
              </a:rPr>
              <a:t>مرحبا بك</a:t>
            </a:r>
          </a:p>
          <a:p>
            <a:pPr algn="ctr"/>
            <a:r>
              <a:rPr lang="ar-SA" sz="3600" kern="10" dirty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Goudy Old Style"/>
              </a:rPr>
              <a:t>تلميذتي العزيزة</a:t>
            </a:r>
          </a:p>
        </p:txBody>
      </p:sp>
      <p:sp>
        <p:nvSpPr>
          <p:cNvPr id="2" name="عنصر نائب للتذييل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SA" smtClean="0"/>
              <a:t>لمياء الأحمد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مربع نص 2"/>
          <p:cNvSpPr txBox="1"/>
          <p:nvPr/>
        </p:nvSpPr>
        <p:spPr>
          <a:xfrm>
            <a:off x="871510" y="1700808"/>
            <a:ext cx="7632848" cy="452431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914400" indent="-914400" algn="justLow">
              <a:lnSpc>
                <a:spcPct val="150000"/>
              </a:lnSpc>
              <a:buFont typeface="+mj-lt"/>
              <a:buAutoNum type="arabicPeriod"/>
            </a:pPr>
            <a:r>
              <a:rPr lang="ar-SA" sz="4800" b="1" dirty="0" smtClean="0">
                <a:solidFill>
                  <a:srgbClr val="C00000"/>
                </a:solidFill>
                <a:cs typeface="+mn-cs"/>
              </a:rPr>
              <a:t>طلاقة لفظية.</a:t>
            </a:r>
          </a:p>
          <a:p>
            <a:pPr algn="justLow">
              <a:lnSpc>
                <a:spcPct val="150000"/>
              </a:lnSpc>
            </a:pPr>
            <a:r>
              <a:rPr lang="ar-SA" sz="4800" b="1" dirty="0" smtClean="0">
                <a:cs typeface="+mn-cs"/>
              </a:rPr>
              <a:t>    هي القدرة على توليد أكبر عدد من الكلمات التي تناسب الموقف التعليمي خلال فترة زمنية محددة.</a:t>
            </a:r>
            <a:endParaRPr lang="ar-SA" sz="4800" b="1" dirty="0">
              <a:cs typeface="+mn-cs"/>
            </a:endParaRPr>
          </a:p>
        </p:txBody>
      </p:sp>
      <p:sp>
        <p:nvSpPr>
          <p:cNvPr id="2" name="عنصر نائب للتذييل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SA" smtClean="0"/>
              <a:t>لمياء الأحمد</a:t>
            </a:r>
            <a:endParaRPr lang="en-US"/>
          </a:p>
        </p:txBody>
      </p:sp>
      <p:pic>
        <p:nvPicPr>
          <p:cNvPr id="2051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243498"/>
            <a:ext cx="1096844" cy="10906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مستطيل 3"/>
          <p:cNvSpPr/>
          <p:nvPr/>
        </p:nvSpPr>
        <p:spPr>
          <a:xfrm>
            <a:off x="3402966" y="226481"/>
            <a:ext cx="2775119" cy="106343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lnSpc>
                <a:spcPct val="150000"/>
              </a:lnSpc>
            </a:pPr>
            <a:r>
              <a:rPr lang="ar-SA" sz="4800" b="1" dirty="0">
                <a:solidFill>
                  <a:srgbClr val="FFFF00"/>
                </a:solidFill>
                <a:cs typeface="Arial Bold"/>
              </a:rPr>
              <a:t>أنواع </a:t>
            </a:r>
            <a:r>
              <a:rPr lang="ar-SA" sz="4800" b="1" dirty="0" smtClean="0">
                <a:solidFill>
                  <a:srgbClr val="FFFF00"/>
                </a:solidFill>
                <a:cs typeface="Arial Bold"/>
              </a:rPr>
              <a:t>الطلاقة</a:t>
            </a:r>
            <a:endParaRPr lang="ar-SA" sz="4800" b="1" dirty="0">
              <a:solidFill>
                <a:srgbClr val="FFFF00"/>
              </a:solidFill>
              <a:cs typeface="Arial Bold"/>
            </a:endParaRPr>
          </a:p>
        </p:txBody>
      </p:sp>
    </p:spTree>
    <p:extLst>
      <p:ext uri="{BB962C8B-B14F-4D97-AF65-F5344CB8AC3E}">
        <p14:creationId xmlns:p14="http://schemas.microsoft.com/office/powerpoint/2010/main" val="23732557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مربع نص 2"/>
          <p:cNvSpPr txBox="1"/>
          <p:nvPr/>
        </p:nvSpPr>
        <p:spPr>
          <a:xfrm>
            <a:off x="871510" y="1700808"/>
            <a:ext cx="7632848" cy="286232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914400" indent="-914400">
              <a:lnSpc>
                <a:spcPct val="150000"/>
              </a:lnSpc>
              <a:buFont typeface="+mj-lt"/>
              <a:buAutoNum type="arabicPeriod"/>
            </a:pPr>
            <a:r>
              <a:rPr lang="ar-SA" sz="4000" b="1" dirty="0" smtClean="0">
                <a:solidFill>
                  <a:srgbClr val="C00000"/>
                </a:solidFill>
                <a:cs typeface="+mn-cs"/>
              </a:rPr>
              <a:t>طلاقة لفظية </a:t>
            </a:r>
            <a:r>
              <a:rPr lang="ar-SA" sz="2400" b="1" dirty="0" smtClean="0">
                <a:solidFill>
                  <a:srgbClr val="C00000"/>
                </a:solidFill>
                <a:cs typeface="+mn-cs"/>
              </a:rPr>
              <a:t>(</a:t>
            </a:r>
            <a:r>
              <a:rPr lang="ar-SA" sz="2400" b="1" dirty="0" smtClean="0">
                <a:solidFill>
                  <a:srgbClr val="C00000"/>
                </a:solidFill>
                <a:cs typeface="+mn-cs"/>
              </a:rPr>
              <a:t>مثال1).</a:t>
            </a:r>
            <a:endParaRPr lang="ar-SA" sz="4000" b="1" dirty="0" smtClean="0">
              <a:solidFill>
                <a:srgbClr val="C00000"/>
              </a:solidFill>
              <a:cs typeface="+mn-cs"/>
            </a:endParaRPr>
          </a:p>
          <a:p>
            <a:pPr>
              <a:lnSpc>
                <a:spcPct val="150000"/>
              </a:lnSpc>
            </a:pPr>
            <a:r>
              <a:rPr lang="ar-SA" sz="4000" b="1" dirty="0">
                <a:cs typeface="+mn-cs"/>
              </a:rPr>
              <a:t> </a:t>
            </a:r>
            <a:r>
              <a:rPr lang="ar-SA" sz="4000" b="1" dirty="0" err="1" smtClean="0">
                <a:cs typeface="+mn-cs"/>
              </a:rPr>
              <a:t>إذكري</a:t>
            </a:r>
            <a:r>
              <a:rPr lang="ar-SA" sz="4000" b="1" dirty="0" smtClean="0">
                <a:cs typeface="+mn-cs"/>
              </a:rPr>
              <a:t> أكبر عدد ممكن من الكلمات التي </a:t>
            </a:r>
            <a:r>
              <a:rPr lang="ar-SA" sz="4000" b="1" dirty="0">
                <a:cs typeface="+mn-cs"/>
              </a:rPr>
              <a:t>تبدأ وتنتهي بحرف </a:t>
            </a:r>
            <a:r>
              <a:rPr lang="ar-SA" sz="4000" b="1" dirty="0" smtClean="0">
                <a:cs typeface="+mn-cs"/>
              </a:rPr>
              <a:t>الميم، خلال </a:t>
            </a:r>
            <a:r>
              <a:rPr lang="ar-SA" sz="4000" b="1" dirty="0">
                <a:cs typeface="+mn-cs"/>
              </a:rPr>
              <a:t>خمس دقائق</a:t>
            </a:r>
            <a:r>
              <a:rPr lang="ar-SA" sz="4000" b="1" dirty="0" smtClean="0">
                <a:cs typeface="+mn-cs"/>
              </a:rPr>
              <a:t>.</a:t>
            </a:r>
            <a:endParaRPr lang="ar-SA" sz="4000" b="1" dirty="0">
              <a:cs typeface="+mn-cs"/>
            </a:endParaRPr>
          </a:p>
        </p:txBody>
      </p:sp>
      <p:sp>
        <p:nvSpPr>
          <p:cNvPr id="2" name="عنصر نائب للتذييل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SA" smtClean="0"/>
              <a:t>لمياء الأحمد</a:t>
            </a:r>
            <a:endParaRPr lang="en-US"/>
          </a:p>
        </p:txBody>
      </p:sp>
      <p:pic>
        <p:nvPicPr>
          <p:cNvPr id="2051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243498"/>
            <a:ext cx="1096844" cy="10906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مستطيل 3"/>
          <p:cNvSpPr/>
          <p:nvPr/>
        </p:nvSpPr>
        <p:spPr>
          <a:xfrm>
            <a:off x="3402966" y="226481"/>
            <a:ext cx="2775119" cy="106343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lnSpc>
                <a:spcPct val="150000"/>
              </a:lnSpc>
            </a:pPr>
            <a:r>
              <a:rPr lang="ar-SA" sz="4800" b="1" dirty="0">
                <a:solidFill>
                  <a:srgbClr val="FFFF00"/>
                </a:solidFill>
                <a:cs typeface="Arial Bold"/>
              </a:rPr>
              <a:t>أنواع </a:t>
            </a:r>
            <a:r>
              <a:rPr lang="ar-SA" sz="4800" b="1" dirty="0" smtClean="0">
                <a:solidFill>
                  <a:srgbClr val="FFFF00"/>
                </a:solidFill>
                <a:cs typeface="Arial Bold"/>
              </a:rPr>
              <a:t>الطلاقة</a:t>
            </a:r>
            <a:endParaRPr lang="ar-SA" sz="4800" b="1" dirty="0">
              <a:solidFill>
                <a:srgbClr val="FFFF00"/>
              </a:solidFill>
              <a:cs typeface="Arial Bold"/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1168381" y="4449061"/>
            <a:ext cx="7039106" cy="21747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>
              <a:lnSpc>
                <a:spcPct val="150000"/>
              </a:lnSpc>
            </a:pPr>
            <a:r>
              <a:rPr lang="ar-SA" sz="4800" b="1" dirty="0" smtClean="0">
                <a:solidFill>
                  <a:srgbClr val="FFFF00"/>
                </a:solidFill>
                <a:cs typeface="Arial Bold"/>
              </a:rPr>
              <a:t>مريم </a:t>
            </a:r>
            <a:r>
              <a:rPr lang="ar-SA" sz="4800" b="1" dirty="0" smtClean="0">
                <a:solidFill>
                  <a:srgbClr val="FFFF00"/>
                </a:solidFill>
                <a:cs typeface="Arial Bold"/>
              </a:rPr>
              <a:t>- معلم </a:t>
            </a:r>
            <a:r>
              <a:rPr lang="ar-SA" sz="4800" b="1" dirty="0" smtClean="0">
                <a:solidFill>
                  <a:srgbClr val="FFFF00"/>
                </a:solidFill>
                <a:cs typeface="Arial Bold"/>
              </a:rPr>
              <a:t>- </a:t>
            </a:r>
            <a:r>
              <a:rPr lang="ar-SA" sz="4800" b="1" dirty="0" smtClean="0">
                <a:solidFill>
                  <a:srgbClr val="FFFF00"/>
                </a:solidFill>
                <a:cs typeface="Arial Bold"/>
              </a:rPr>
              <a:t>مترجم - مهم – معلَم</a:t>
            </a:r>
          </a:p>
          <a:p>
            <a:pPr lvl="0" algn="ctr">
              <a:lnSpc>
                <a:spcPct val="150000"/>
              </a:lnSpc>
            </a:pPr>
            <a:r>
              <a:rPr lang="ar-SA" sz="4800" b="1" dirty="0" smtClean="0">
                <a:solidFill>
                  <a:srgbClr val="FFFF00"/>
                </a:solidFill>
                <a:cs typeface="Arial Bold"/>
              </a:rPr>
              <a:t>مكمم – متمم - مسلم</a:t>
            </a:r>
            <a:endParaRPr lang="ar-SA" sz="4800" b="1" dirty="0">
              <a:solidFill>
                <a:srgbClr val="FFFF00"/>
              </a:solidFill>
              <a:cs typeface="Arial Bold"/>
            </a:endParaRPr>
          </a:p>
        </p:txBody>
      </p:sp>
    </p:spTree>
    <p:extLst>
      <p:ext uri="{BB962C8B-B14F-4D97-AF65-F5344CB8AC3E}">
        <p14:creationId xmlns:p14="http://schemas.microsoft.com/office/powerpoint/2010/main" val="28187961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مربع نص 2"/>
          <p:cNvSpPr txBox="1"/>
          <p:nvPr/>
        </p:nvSpPr>
        <p:spPr>
          <a:xfrm>
            <a:off x="871510" y="1700808"/>
            <a:ext cx="7632848" cy="378565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914400" indent="-914400">
              <a:lnSpc>
                <a:spcPct val="150000"/>
              </a:lnSpc>
              <a:buFont typeface="+mj-lt"/>
              <a:buAutoNum type="arabicPeriod"/>
            </a:pPr>
            <a:r>
              <a:rPr lang="ar-SA" sz="4000" b="1" dirty="0" smtClean="0">
                <a:solidFill>
                  <a:srgbClr val="C00000"/>
                </a:solidFill>
                <a:cs typeface="+mn-cs"/>
              </a:rPr>
              <a:t>طلاقة لفظية </a:t>
            </a:r>
            <a:r>
              <a:rPr lang="ar-SA" sz="2400" b="1" dirty="0" smtClean="0">
                <a:solidFill>
                  <a:srgbClr val="C00000"/>
                </a:solidFill>
                <a:cs typeface="+mn-cs"/>
              </a:rPr>
              <a:t>(</a:t>
            </a:r>
            <a:r>
              <a:rPr lang="ar-SA" sz="2400" b="1" dirty="0" smtClean="0">
                <a:solidFill>
                  <a:srgbClr val="C00000"/>
                </a:solidFill>
                <a:cs typeface="+mn-cs"/>
              </a:rPr>
              <a:t>مثال2).</a:t>
            </a:r>
            <a:endParaRPr lang="ar-SA" sz="4000" b="1" dirty="0" smtClean="0">
              <a:solidFill>
                <a:srgbClr val="C00000"/>
              </a:solidFill>
              <a:cs typeface="+mn-cs"/>
            </a:endParaRPr>
          </a:p>
          <a:p>
            <a:pPr algn="justLow">
              <a:lnSpc>
                <a:spcPct val="150000"/>
              </a:lnSpc>
            </a:pPr>
            <a:r>
              <a:rPr lang="ar-SA" sz="4000" b="1" dirty="0">
                <a:cs typeface="+mn-cs"/>
              </a:rPr>
              <a:t> </a:t>
            </a:r>
            <a:r>
              <a:rPr lang="ar-SA" sz="4000" b="1" dirty="0" smtClean="0">
                <a:cs typeface="+mn-cs"/>
              </a:rPr>
              <a:t>  </a:t>
            </a:r>
            <a:r>
              <a:rPr lang="ar-SA" sz="4000" b="1" dirty="0" err="1" smtClean="0">
                <a:cs typeface="+mn-cs"/>
              </a:rPr>
              <a:t>إذكري</a:t>
            </a:r>
            <a:r>
              <a:rPr lang="ar-SA" sz="4000" b="1" dirty="0" smtClean="0">
                <a:cs typeface="+mn-cs"/>
              </a:rPr>
              <a:t> </a:t>
            </a:r>
            <a:r>
              <a:rPr lang="ar-SA" sz="4000" b="1" dirty="0" smtClean="0">
                <a:cs typeface="+mn-cs"/>
              </a:rPr>
              <a:t>أكبر عدد ممكن من الكلمات </a:t>
            </a:r>
            <a:r>
              <a:rPr lang="ar-SA" sz="4000" b="1" dirty="0" smtClean="0">
                <a:cs typeface="+mn-cs"/>
              </a:rPr>
              <a:t>المرادفة لكلمة </a:t>
            </a:r>
            <a:r>
              <a:rPr lang="ar-SA" sz="4000" b="1" dirty="0" smtClean="0">
                <a:solidFill>
                  <a:schemeClr val="accent3">
                    <a:lumMod val="75000"/>
                  </a:schemeClr>
                </a:solidFill>
                <a:cs typeface="+mn-cs"/>
              </a:rPr>
              <a:t>جيد</a:t>
            </a:r>
            <a:r>
              <a:rPr lang="ar-SA" sz="4000" b="1" dirty="0" smtClean="0">
                <a:cs typeface="+mn-cs"/>
              </a:rPr>
              <a:t>، (أي التي لها نفس المعنى)، </a:t>
            </a:r>
            <a:r>
              <a:rPr lang="ar-SA" sz="4000" b="1" dirty="0" smtClean="0">
                <a:cs typeface="+mn-cs"/>
              </a:rPr>
              <a:t>خلال </a:t>
            </a:r>
            <a:r>
              <a:rPr lang="ar-SA" sz="4000" b="1" dirty="0">
                <a:cs typeface="+mn-cs"/>
              </a:rPr>
              <a:t>خمس دقائق</a:t>
            </a:r>
            <a:r>
              <a:rPr lang="ar-SA" sz="4000" b="1" dirty="0" smtClean="0">
                <a:cs typeface="+mn-cs"/>
              </a:rPr>
              <a:t>.</a:t>
            </a:r>
            <a:endParaRPr lang="ar-SA" sz="4000" b="1" dirty="0">
              <a:cs typeface="+mn-cs"/>
            </a:endParaRPr>
          </a:p>
        </p:txBody>
      </p:sp>
      <p:sp>
        <p:nvSpPr>
          <p:cNvPr id="2" name="عنصر نائب للتذييل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SA" smtClean="0"/>
              <a:t>لمياء الأحمد</a:t>
            </a:r>
            <a:endParaRPr lang="en-US"/>
          </a:p>
        </p:txBody>
      </p:sp>
      <p:pic>
        <p:nvPicPr>
          <p:cNvPr id="2051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243498"/>
            <a:ext cx="1096844" cy="10906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مستطيل 3"/>
          <p:cNvSpPr/>
          <p:nvPr/>
        </p:nvSpPr>
        <p:spPr>
          <a:xfrm>
            <a:off x="3402966" y="226481"/>
            <a:ext cx="2775119" cy="106343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lnSpc>
                <a:spcPct val="150000"/>
              </a:lnSpc>
            </a:pPr>
            <a:r>
              <a:rPr lang="ar-SA" sz="4800" b="1" dirty="0">
                <a:solidFill>
                  <a:srgbClr val="FFFF00"/>
                </a:solidFill>
                <a:cs typeface="Arial Bold"/>
              </a:rPr>
              <a:t>أنواع </a:t>
            </a:r>
            <a:r>
              <a:rPr lang="ar-SA" sz="4800" b="1" dirty="0" smtClean="0">
                <a:solidFill>
                  <a:srgbClr val="FFFF00"/>
                </a:solidFill>
                <a:cs typeface="Arial Bold"/>
              </a:rPr>
              <a:t>الطلاقة</a:t>
            </a:r>
            <a:endParaRPr lang="ar-SA" sz="4800" b="1" dirty="0">
              <a:solidFill>
                <a:srgbClr val="FFFF00"/>
              </a:solidFill>
              <a:cs typeface="Arial Bold"/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1408289" y="5301208"/>
            <a:ext cx="6502101" cy="106676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>
              <a:lnSpc>
                <a:spcPct val="150000"/>
              </a:lnSpc>
            </a:pPr>
            <a:r>
              <a:rPr lang="ar-SA" sz="4800" b="1" dirty="0" smtClean="0">
                <a:solidFill>
                  <a:schemeClr val="accent3">
                    <a:lumMod val="75000"/>
                  </a:schemeClr>
                </a:solidFill>
                <a:cs typeface="Arial Bold"/>
              </a:rPr>
              <a:t>حسن – ممتاز – متفوق - متميز</a:t>
            </a:r>
            <a:endParaRPr lang="ar-SA" sz="4800" b="1" dirty="0">
              <a:solidFill>
                <a:schemeClr val="accent3">
                  <a:lumMod val="75000"/>
                </a:schemeClr>
              </a:solidFill>
              <a:cs typeface="Arial Bold"/>
            </a:endParaRPr>
          </a:p>
        </p:txBody>
      </p:sp>
    </p:spTree>
    <p:extLst>
      <p:ext uri="{BB962C8B-B14F-4D97-AF65-F5344CB8AC3E}">
        <p14:creationId xmlns:p14="http://schemas.microsoft.com/office/powerpoint/2010/main" val="32599581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7" name="صورة 2" descr="الوصف: http://1.bp.blogspot.com/_HZAbOGB028o/TQJtfmjMltI/AAAAAAAABGU/DyDTnaAthdw/s1600/1124.JPG"/>
          <p:cNvPicPr>
            <a:picLocks noChangeAspect="1" noChangeArrowheads="1"/>
          </p:cNvPicPr>
          <p:nvPr/>
        </p:nvPicPr>
        <p:blipFill>
          <a:blip r:embed="rId2" r:link="rId3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309447">
            <a:off x="7944521" y="1434976"/>
            <a:ext cx="808038" cy="866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انفجار 2 5"/>
          <p:cNvSpPr>
            <a:spLocks noChangeArrowheads="1"/>
          </p:cNvSpPr>
          <p:nvPr/>
        </p:nvSpPr>
        <p:spPr bwMode="auto">
          <a:xfrm>
            <a:off x="290364" y="105808"/>
            <a:ext cx="1257300" cy="1162952"/>
          </a:xfrm>
          <a:prstGeom prst="irregularSeal2">
            <a:avLst/>
          </a:prstGeom>
          <a:ln>
            <a:headEnd/>
            <a:tailEnd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ar-SA">
              <a:solidFill>
                <a:prstClr val="black"/>
              </a:solidFill>
            </a:endParaRPr>
          </a:p>
        </p:txBody>
      </p:sp>
      <p:sp>
        <p:nvSpPr>
          <p:cNvPr id="7" name="مربع نص 5"/>
          <p:cNvSpPr txBox="1">
            <a:spLocks noChangeArrowheads="1"/>
          </p:cNvSpPr>
          <p:nvPr/>
        </p:nvSpPr>
        <p:spPr bwMode="auto">
          <a:xfrm>
            <a:off x="404664" y="362983"/>
            <a:ext cx="9144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ar-SA" sz="1600" b="1" dirty="0">
                <a:solidFill>
                  <a:srgbClr val="006600"/>
                </a:solidFill>
                <a:latin typeface="ae_AlHor"/>
                <a:ea typeface="Calibri"/>
                <a:cs typeface="Hesham Free"/>
              </a:rPr>
              <a:t>ورقة عمل</a:t>
            </a:r>
            <a:endParaRPr lang="en-US" sz="1400" b="1" dirty="0">
              <a:solidFill>
                <a:prstClr val="black"/>
              </a:solidFill>
              <a:latin typeface="Calibri"/>
              <a:ea typeface="Calibri"/>
              <a:cs typeface="Arial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ar-SA" sz="1600" b="1" dirty="0">
                <a:solidFill>
                  <a:srgbClr val="006600"/>
                </a:solidFill>
                <a:latin typeface="ae_AlHor"/>
                <a:ea typeface="Calibri"/>
                <a:cs typeface="Hesham Free"/>
              </a:rPr>
              <a:t>1</a:t>
            </a:r>
            <a:endParaRPr lang="en-US" sz="1400" b="1" dirty="0">
              <a:solidFill>
                <a:prstClr val="black"/>
              </a:solidFill>
              <a:latin typeface="Calibri"/>
              <a:ea typeface="Calibri"/>
              <a:cs typeface="Arial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1100" dirty="0">
                <a:solidFill>
                  <a:prstClr val="black"/>
                </a:solidFill>
                <a:latin typeface="Calibri"/>
                <a:ea typeface="Calibri"/>
                <a:cs typeface="Arial"/>
              </a:rPr>
              <a:t> </a:t>
            </a:r>
          </a:p>
        </p:txBody>
      </p:sp>
      <p:sp>
        <p:nvSpPr>
          <p:cNvPr id="9" name="مستطيل مستدير الزوايا 8"/>
          <p:cNvSpPr/>
          <p:nvPr/>
        </p:nvSpPr>
        <p:spPr>
          <a:xfrm>
            <a:off x="520006" y="2230274"/>
            <a:ext cx="8006258" cy="4367078"/>
          </a:xfrm>
          <a:prstGeom prst="roundRect">
            <a:avLst/>
          </a:prstGeom>
          <a:noFill/>
          <a:ln w="19050">
            <a:solidFill>
              <a:srgbClr val="00660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1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justLow">
              <a:lnSpc>
                <a:spcPct val="150000"/>
              </a:lnSpc>
            </a:pPr>
            <a:r>
              <a:rPr lang="ar-SA" sz="3200" b="1" dirty="0" smtClean="0">
                <a:solidFill>
                  <a:srgbClr val="008000"/>
                </a:solidFill>
              </a:rPr>
              <a:t>     </a:t>
            </a:r>
            <a:r>
              <a:rPr lang="ar-SA" sz="3200" b="1" dirty="0" err="1" smtClean="0">
                <a:solidFill>
                  <a:srgbClr val="008000"/>
                </a:solidFill>
              </a:rPr>
              <a:t>إذكري</a:t>
            </a:r>
            <a:r>
              <a:rPr lang="ar-SA" sz="3200" b="1" dirty="0" smtClean="0">
                <a:solidFill>
                  <a:srgbClr val="008000"/>
                </a:solidFill>
              </a:rPr>
              <a:t> </a:t>
            </a:r>
            <a:r>
              <a:rPr lang="ar-SA" sz="3200" b="1" dirty="0">
                <a:solidFill>
                  <a:srgbClr val="008000"/>
                </a:solidFill>
              </a:rPr>
              <a:t>أكبر عدد ممكن من الكلمات التي تبدأ باللام الشمسية، خلال خمس دقائق؟</a:t>
            </a:r>
            <a:endParaRPr lang="ar-SA" sz="2400" b="1" dirty="0" smtClean="0">
              <a:solidFill>
                <a:prstClr val="white"/>
              </a:solidFill>
              <a:latin typeface="Calibri"/>
              <a:ea typeface="Calibri"/>
              <a:cs typeface="Times New Roman"/>
            </a:endParaRPr>
          </a:p>
          <a:p>
            <a:pPr marL="342900" indent="-342900">
              <a:spcAft>
                <a:spcPts val="1000"/>
              </a:spcAft>
              <a:buFont typeface="Symbol"/>
              <a:buChar char=""/>
            </a:pPr>
            <a:r>
              <a:rPr lang="ar-SA" sz="2400" b="1" dirty="0" smtClean="0">
                <a:solidFill>
                  <a:schemeClr val="accent3">
                    <a:lumMod val="75000"/>
                  </a:schemeClr>
                </a:solidFill>
                <a:latin typeface="Calibri"/>
                <a:ea typeface="Calibri"/>
                <a:cs typeface="Times New Roman"/>
              </a:rPr>
              <a:t>الشمس</a:t>
            </a:r>
          </a:p>
          <a:p>
            <a:pPr marL="342900" indent="-342900">
              <a:spcAft>
                <a:spcPts val="1000"/>
              </a:spcAft>
              <a:buFont typeface="Symbol"/>
              <a:buChar char=""/>
            </a:pPr>
            <a:r>
              <a:rPr lang="ar-SA" sz="2400" b="1" dirty="0" smtClean="0">
                <a:solidFill>
                  <a:schemeClr val="accent3">
                    <a:lumMod val="75000"/>
                  </a:schemeClr>
                </a:solidFill>
                <a:latin typeface="Calibri"/>
                <a:ea typeface="Calibri"/>
                <a:cs typeface="Times New Roman"/>
              </a:rPr>
              <a:t>الشجرة</a:t>
            </a:r>
          </a:p>
          <a:p>
            <a:pPr marL="342900" indent="-342900">
              <a:spcAft>
                <a:spcPts val="1000"/>
              </a:spcAft>
              <a:buFont typeface="Symbol"/>
              <a:buChar char=""/>
            </a:pPr>
            <a:r>
              <a:rPr lang="ar-SA" sz="2400" b="1" dirty="0" smtClean="0">
                <a:solidFill>
                  <a:schemeClr val="accent3">
                    <a:lumMod val="75000"/>
                  </a:schemeClr>
                </a:solidFill>
                <a:latin typeface="Calibri"/>
                <a:ea typeface="Calibri"/>
                <a:cs typeface="Times New Roman"/>
              </a:rPr>
              <a:t>الطابعة</a:t>
            </a:r>
          </a:p>
          <a:p>
            <a:pPr marL="342900" indent="-342900">
              <a:spcAft>
                <a:spcPts val="1000"/>
              </a:spcAft>
              <a:buFont typeface="Symbol"/>
              <a:buChar char=""/>
            </a:pPr>
            <a:r>
              <a:rPr lang="ar-SA" sz="2400" b="1" dirty="0" smtClean="0">
                <a:solidFill>
                  <a:schemeClr val="accent3">
                    <a:lumMod val="75000"/>
                  </a:schemeClr>
                </a:solidFill>
                <a:latin typeface="Calibri"/>
                <a:ea typeface="Calibri"/>
                <a:cs typeface="Times New Roman"/>
              </a:rPr>
              <a:t>الطاولة</a:t>
            </a:r>
            <a:endParaRPr lang="ar-SA" sz="2400" b="1" dirty="0" smtClean="0">
              <a:solidFill>
                <a:schemeClr val="accent3">
                  <a:lumMod val="75000"/>
                </a:schemeClr>
              </a:solidFill>
              <a:latin typeface="Calibri"/>
              <a:ea typeface="Calibri"/>
              <a:cs typeface="Times New Roman"/>
            </a:endParaRPr>
          </a:p>
          <a:p>
            <a:pPr marL="342900" indent="-342900">
              <a:lnSpc>
                <a:spcPct val="200000"/>
              </a:lnSpc>
              <a:spcAft>
                <a:spcPts val="1000"/>
              </a:spcAft>
              <a:buFont typeface="Symbol"/>
              <a:buChar char=""/>
            </a:pPr>
            <a:endParaRPr lang="ar-SA" sz="2400" b="1" dirty="0" smtClean="0">
              <a:solidFill>
                <a:prstClr val="white"/>
              </a:solidFill>
              <a:latin typeface="Calibri"/>
              <a:ea typeface="Calibri"/>
              <a:cs typeface="Times New Roman"/>
            </a:endParaRPr>
          </a:p>
        </p:txBody>
      </p:sp>
      <p:sp>
        <p:nvSpPr>
          <p:cNvPr id="10" name="مربع نص 1"/>
          <p:cNvSpPr txBox="1"/>
          <p:nvPr/>
        </p:nvSpPr>
        <p:spPr>
          <a:xfrm rot="19938114">
            <a:off x="452438" y="1032952"/>
            <a:ext cx="1114425" cy="1095375"/>
          </a:xfrm>
          <a:prstGeom prst="rect">
            <a:avLst/>
          </a:prstGeom>
          <a:noFill/>
          <a:ln w="6350">
            <a:noFill/>
          </a:ln>
          <a:effectLst/>
        </p:spPr>
        <p:txBody>
          <a:bodyPr rot="0" spcFirstLastPara="0" vert="horz" wrap="square" lIns="91440" tIns="45720" rIns="91440" bIns="45720" numCol="1" spcCol="0" rtlCol="1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ar-SA" sz="2400" dirty="0">
                <a:solidFill>
                  <a:srgbClr val="FF99CC"/>
                </a:solidFill>
                <a:latin typeface="Calibri"/>
                <a:ea typeface="Calibri"/>
                <a:cs typeface="AGA Dimnah Regular"/>
              </a:rPr>
              <a:t>هيا</a:t>
            </a:r>
            <a:endParaRPr lang="en-US" sz="1100" dirty="0">
              <a:solidFill>
                <a:prstClr val="black"/>
              </a:solidFill>
              <a:latin typeface="Calibri"/>
              <a:ea typeface="Calibri"/>
              <a:cs typeface="Arial"/>
            </a:endParaRPr>
          </a:p>
          <a:p>
            <a:pPr marL="457200">
              <a:lnSpc>
                <a:spcPct val="115000"/>
              </a:lnSpc>
              <a:spcAft>
                <a:spcPts val="1000"/>
              </a:spcAft>
            </a:pPr>
            <a:r>
              <a:rPr lang="ar-SA" sz="2400" dirty="0" smtClean="0">
                <a:solidFill>
                  <a:srgbClr val="FF99CC"/>
                </a:solidFill>
                <a:latin typeface="Calibri"/>
                <a:ea typeface="Calibri"/>
                <a:cs typeface="AGA Dimnah Regular"/>
              </a:rPr>
              <a:t>نفكر</a:t>
            </a:r>
            <a:endParaRPr lang="en-US" sz="1100" dirty="0">
              <a:solidFill>
                <a:prstClr val="black"/>
              </a:solidFill>
              <a:latin typeface="Calibri"/>
              <a:ea typeface="Calibri"/>
              <a:cs typeface="Arial"/>
            </a:endParaRPr>
          </a:p>
        </p:txBody>
      </p:sp>
      <p:sp>
        <p:nvSpPr>
          <p:cNvPr id="11" name="مربع نص 8"/>
          <p:cNvSpPr txBox="1"/>
          <p:nvPr/>
        </p:nvSpPr>
        <p:spPr>
          <a:xfrm>
            <a:off x="2699792" y="1484784"/>
            <a:ext cx="3464560" cy="745490"/>
          </a:xfrm>
          <a:prstGeom prst="rect">
            <a:avLst/>
          </a:prstGeom>
          <a:noFill/>
          <a:ln>
            <a:noFill/>
          </a:ln>
          <a:effectLst/>
        </p:spPr>
        <p:txBody>
          <a:bodyPr rot="0" spcFirstLastPara="0" vert="horz" wrap="square" lIns="91440" tIns="45720" rIns="91440" bIns="45720" numCol="1" spcCol="0" rtlCol="1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ar-SA" sz="3600" dirty="0">
                <a:gradFill>
                  <a:gsLst>
                    <a:gs pos="0">
                      <a:srgbClr val="A54200"/>
                    </a:gs>
                    <a:gs pos="78000">
                      <a:srgbClr val="FF8C19"/>
                    </a:gs>
                    <a:gs pos="100000">
                      <a:srgbClr val="FFF1E9"/>
                    </a:gs>
                  </a:gsLst>
                  <a:lin ang="5400000" scaled="0"/>
                </a:gradFill>
                <a:effectLst>
                  <a:outerShdw blurRad="69850" dist="43180" dir="5400000" sx="0" sy="0">
                    <a:srgbClr val="000000">
                      <a:alpha val="65000"/>
                    </a:srgbClr>
                  </a:outerShdw>
                </a:effectLst>
                <a:latin typeface="Calibri"/>
                <a:ea typeface="Calibri"/>
                <a:cs typeface="bader_al gordabia"/>
              </a:rPr>
              <a:t>مهارة </a:t>
            </a:r>
            <a:r>
              <a:rPr lang="ar-SA" sz="3600" dirty="0" smtClean="0">
                <a:gradFill>
                  <a:gsLst>
                    <a:gs pos="0">
                      <a:srgbClr val="A54200"/>
                    </a:gs>
                    <a:gs pos="78000">
                      <a:srgbClr val="FF8C19"/>
                    </a:gs>
                    <a:gs pos="100000">
                      <a:srgbClr val="FFF1E9"/>
                    </a:gs>
                  </a:gsLst>
                  <a:lin ang="5400000" scaled="0"/>
                </a:gradFill>
                <a:effectLst>
                  <a:outerShdw blurRad="69850" dist="43180" dir="5400000" sx="0" sy="0">
                    <a:srgbClr val="000000">
                      <a:alpha val="65000"/>
                    </a:srgbClr>
                  </a:outerShdw>
                </a:effectLst>
                <a:latin typeface="Calibri"/>
                <a:ea typeface="Calibri"/>
                <a:cs typeface="bader_al gordabia"/>
              </a:rPr>
              <a:t>الطلاقة</a:t>
            </a:r>
            <a:endParaRPr lang="en-US" sz="1100" dirty="0">
              <a:solidFill>
                <a:prstClr val="black"/>
              </a:solidFill>
              <a:latin typeface="Calibri"/>
              <a:ea typeface="Calibri"/>
              <a:cs typeface="Arial"/>
            </a:endParaRPr>
          </a:p>
        </p:txBody>
      </p:sp>
      <p:sp>
        <p:nvSpPr>
          <p:cNvPr id="3" name="Rectangle 11"/>
          <p:cNvSpPr>
            <a:spLocks noChangeArrowheads="1"/>
          </p:cNvSpPr>
          <p:nvPr/>
        </p:nvSpPr>
        <p:spPr bwMode="auto">
          <a:xfrm>
            <a:off x="152400" y="1524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ar-SA">
              <a:solidFill>
                <a:prstClr val="black"/>
              </a:solidFill>
            </a:endParaRPr>
          </a:p>
        </p:txBody>
      </p:sp>
      <p:sp>
        <p:nvSpPr>
          <p:cNvPr id="5" name="Rectangle 15"/>
          <p:cNvSpPr>
            <a:spLocks noChangeArrowheads="1"/>
          </p:cNvSpPr>
          <p:nvPr/>
        </p:nvSpPr>
        <p:spPr bwMode="auto">
          <a:xfrm>
            <a:off x="152400" y="6096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sz="800" smtClean="0">
                <a:solidFill>
                  <a:prstClr val="black"/>
                </a:solidFill>
                <a:latin typeface="Arial" pitchFamily="34" charset="0"/>
              </a:rPr>
              <a:t/>
            </a:r>
            <a:br>
              <a:rPr lang="en-US" sz="800" smtClean="0">
                <a:solidFill>
                  <a:prstClr val="black"/>
                </a:solidFill>
                <a:latin typeface="Arial" pitchFamily="34" charset="0"/>
              </a:rPr>
            </a:br>
            <a:endParaRPr lang="en-US" smtClean="0">
              <a:solidFill>
                <a:prstClr val="black"/>
              </a:solidFill>
              <a:latin typeface="Arial" pitchFamily="34" charset="0"/>
            </a:endParaRPr>
          </a:p>
          <a:p>
            <a:pPr algn="l" rtl="0" eaLnBrk="0" hangingPunct="0"/>
            <a:endParaRPr lang="en-US" smtClean="0">
              <a:solidFill>
                <a:prstClr val="black"/>
              </a:solidFill>
              <a:latin typeface="Arial" pitchFamily="34" charset="0"/>
            </a:endParaRPr>
          </a:p>
        </p:txBody>
      </p:sp>
      <p:sp>
        <p:nvSpPr>
          <p:cNvPr id="13" name="Rectangle 17"/>
          <p:cNvSpPr>
            <a:spLocks noChangeArrowheads="1"/>
          </p:cNvSpPr>
          <p:nvPr/>
        </p:nvSpPr>
        <p:spPr bwMode="auto">
          <a:xfrm>
            <a:off x="152400" y="6096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sz="800" smtClean="0">
                <a:solidFill>
                  <a:prstClr val="black"/>
                </a:solidFill>
                <a:latin typeface="Arial" pitchFamily="34" charset="0"/>
              </a:rPr>
              <a:t/>
            </a:r>
            <a:br>
              <a:rPr lang="en-US" sz="800" smtClean="0">
                <a:solidFill>
                  <a:prstClr val="black"/>
                </a:solidFill>
                <a:latin typeface="Arial" pitchFamily="34" charset="0"/>
              </a:rPr>
            </a:br>
            <a:endParaRPr lang="en-US" smtClean="0">
              <a:solidFill>
                <a:prstClr val="black"/>
              </a:solidFill>
              <a:latin typeface="Arial" pitchFamily="34" charset="0"/>
            </a:endParaRPr>
          </a:p>
          <a:p>
            <a:pPr algn="l" rtl="0" eaLnBrk="0" hangingPunct="0"/>
            <a:endParaRPr lang="en-US" smtClean="0">
              <a:solidFill>
                <a:prstClr val="black"/>
              </a:solidFill>
              <a:latin typeface="Arial" pitchFamily="34" charset="0"/>
            </a:endParaRPr>
          </a:p>
        </p:txBody>
      </p:sp>
      <p:sp>
        <p:nvSpPr>
          <p:cNvPr id="14" name="Rectangle 18"/>
          <p:cNvSpPr>
            <a:spLocks noChangeArrowheads="1"/>
          </p:cNvSpPr>
          <p:nvPr/>
        </p:nvSpPr>
        <p:spPr bwMode="auto">
          <a:xfrm>
            <a:off x="152400" y="6096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l">
              <a:tabLst>
                <a:tab pos="2820988" algn="l"/>
              </a:tabLst>
            </a:pPr>
            <a:r>
              <a:rPr lang="ar-SA" sz="1100" smtClean="0">
                <a:solidFill>
                  <a:prstClr val="black"/>
                </a:solidFill>
                <a:latin typeface="Calibri" pitchFamily="34" charset="0"/>
                <a:ea typeface="Calibri" pitchFamily="34" charset="0"/>
              </a:rPr>
              <a:t>	</a:t>
            </a:r>
            <a:endParaRPr lang="en-US" sz="800" smtClean="0">
              <a:solidFill>
                <a:prstClr val="black"/>
              </a:solidFill>
              <a:latin typeface="Arial" pitchFamily="34" charset="0"/>
            </a:endParaRPr>
          </a:p>
          <a:p>
            <a:pPr algn="l" rtl="0" eaLnBrk="0" hangingPunct="0">
              <a:tabLst>
                <a:tab pos="2820988" algn="l"/>
              </a:tabLst>
            </a:pPr>
            <a:endParaRPr lang="en-US" smtClean="0">
              <a:solidFill>
                <a:prstClr val="black"/>
              </a:solidFill>
              <a:latin typeface="Arial" pitchFamily="34" charset="0"/>
            </a:endParaRPr>
          </a:p>
        </p:txBody>
      </p:sp>
      <p:sp>
        <p:nvSpPr>
          <p:cNvPr id="16" name="مستطيل 15"/>
          <p:cNvSpPr/>
          <p:nvPr/>
        </p:nvSpPr>
        <p:spPr>
          <a:xfrm>
            <a:off x="2267744" y="332656"/>
            <a:ext cx="6350074" cy="1103784"/>
          </a:xfrm>
          <a:prstGeom prst="rect">
            <a:avLst/>
          </a:prstGeom>
          <a:ln w="57150">
            <a:solidFill>
              <a:srgbClr val="99FF33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ar-SA" sz="2000" b="1" dirty="0" smtClean="0">
                <a:solidFill>
                  <a:prstClr val="black"/>
                </a:solidFill>
                <a:latin typeface="Calibri"/>
                <a:ea typeface="Calibri"/>
                <a:cs typeface="Times New Roman"/>
              </a:rPr>
              <a:t>التاريخ</a:t>
            </a:r>
            <a:r>
              <a:rPr lang="ar-SA" sz="2000" b="1" dirty="0">
                <a:solidFill>
                  <a:prstClr val="black"/>
                </a:solidFill>
                <a:latin typeface="Calibri"/>
                <a:ea typeface="Calibri"/>
                <a:cs typeface="Times New Roman"/>
              </a:rPr>
              <a:t>:   </a:t>
            </a:r>
            <a:r>
              <a:rPr lang="ar-SA" sz="2000" b="1" dirty="0">
                <a:solidFill>
                  <a:srgbClr val="FF3399"/>
                </a:solidFill>
                <a:latin typeface="Calibri"/>
                <a:ea typeface="Calibri"/>
                <a:cs typeface="Times New Roman"/>
              </a:rPr>
              <a:t> </a:t>
            </a:r>
            <a:r>
              <a:rPr lang="ar-SA" sz="2000" b="1" dirty="0" smtClean="0">
                <a:solidFill>
                  <a:srgbClr val="FF3399"/>
                </a:solidFill>
                <a:latin typeface="Calibri"/>
                <a:ea typeface="Calibri"/>
                <a:cs typeface="Times New Roman"/>
              </a:rPr>
              <a:t>25 </a:t>
            </a:r>
            <a:r>
              <a:rPr lang="ar-SA" sz="2000" b="1" dirty="0">
                <a:solidFill>
                  <a:srgbClr val="FF3399"/>
                </a:solidFill>
                <a:latin typeface="Calibri"/>
                <a:ea typeface="Calibri"/>
                <a:cs typeface="Times New Roman"/>
              </a:rPr>
              <a:t>/ </a:t>
            </a:r>
            <a:r>
              <a:rPr lang="ar-SA" sz="2000" b="1" dirty="0" smtClean="0">
                <a:solidFill>
                  <a:srgbClr val="FF3399"/>
                </a:solidFill>
                <a:latin typeface="Calibri"/>
                <a:ea typeface="Calibri"/>
                <a:cs typeface="Times New Roman"/>
              </a:rPr>
              <a:t>3 </a:t>
            </a:r>
            <a:r>
              <a:rPr lang="ar-SA" sz="2000" b="1" dirty="0">
                <a:solidFill>
                  <a:srgbClr val="FF3399"/>
                </a:solidFill>
                <a:latin typeface="Calibri"/>
                <a:ea typeface="Calibri"/>
                <a:cs typeface="Times New Roman"/>
              </a:rPr>
              <a:t>/ 1435هـ	 </a:t>
            </a:r>
            <a:r>
              <a:rPr lang="ar-SA" sz="2000" b="1" dirty="0">
                <a:solidFill>
                  <a:prstClr val="black"/>
                </a:solidFill>
                <a:latin typeface="Calibri"/>
                <a:ea typeface="Calibri"/>
                <a:cs typeface="Times New Roman"/>
              </a:rPr>
              <a:t>	نوع النشاط: </a:t>
            </a:r>
            <a:r>
              <a:rPr lang="ar-SA" sz="2000" b="1" dirty="0" smtClean="0">
                <a:solidFill>
                  <a:srgbClr val="FF3399"/>
                </a:solidFill>
                <a:latin typeface="Calibri"/>
                <a:ea typeface="Calibri"/>
                <a:cs typeface="Times New Roman"/>
              </a:rPr>
              <a:t>فردي.</a:t>
            </a:r>
            <a:endParaRPr lang="en-US" sz="2000" dirty="0">
              <a:solidFill>
                <a:srgbClr val="FF3399"/>
              </a:solidFill>
              <a:latin typeface="Calibri"/>
              <a:ea typeface="Calibri"/>
              <a:cs typeface="Arial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ar-SA" sz="2000" b="1" dirty="0" smtClean="0">
                <a:solidFill>
                  <a:prstClr val="black"/>
                </a:solidFill>
                <a:latin typeface="Calibri"/>
                <a:ea typeface="Calibri"/>
                <a:cs typeface="Times New Roman"/>
              </a:rPr>
              <a:t>				زمن النشاط: </a:t>
            </a:r>
            <a:r>
              <a:rPr lang="ar-SA" sz="2000" b="1" dirty="0" smtClean="0">
                <a:solidFill>
                  <a:srgbClr val="FF3399"/>
                </a:solidFill>
                <a:latin typeface="Calibri"/>
                <a:ea typeface="Calibri"/>
                <a:cs typeface="Times New Roman"/>
              </a:rPr>
              <a:t>( 5 ) دقائق.</a:t>
            </a:r>
            <a:endParaRPr lang="en-US" sz="2000" dirty="0" smtClean="0">
              <a:solidFill>
                <a:srgbClr val="FF3399"/>
              </a:solidFill>
              <a:latin typeface="Calibri"/>
              <a:ea typeface="Calibri"/>
              <a:cs typeface="Arial"/>
            </a:endParaRPr>
          </a:p>
        </p:txBody>
      </p:sp>
      <p:sp>
        <p:nvSpPr>
          <p:cNvPr id="2" name="عنصر نائب للتذييل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SA" smtClean="0">
                <a:solidFill>
                  <a:srgbClr val="666666"/>
                </a:solidFill>
              </a:rPr>
              <a:t>لمياء الأحمد</a:t>
            </a:r>
            <a:endParaRPr lang="en-US">
              <a:solidFill>
                <a:srgbClr val="666666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04181" y="4413813"/>
            <a:ext cx="1127125" cy="884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377016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مربع نص 2"/>
          <p:cNvSpPr txBox="1"/>
          <p:nvPr/>
        </p:nvSpPr>
        <p:spPr>
          <a:xfrm>
            <a:off x="871510" y="1700808"/>
            <a:ext cx="7632848" cy="452431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justLow">
              <a:lnSpc>
                <a:spcPct val="150000"/>
              </a:lnSpc>
            </a:pPr>
            <a:r>
              <a:rPr lang="ar-SA" sz="4800" b="1" dirty="0" smtClean="0">
                <a:solidFill>
                  <a:srgbClr val="00B050"/>
                </a:solidFill>
                <a:cs typeface="+mn-cs"/>
              </a:rPr>
              <a:t>2. طلاقة </a:t>
            </a:r>
            <a:r>
              <a:rPr lang="ar-SA" sz="4800" b="1" dirty="0" smtClean="0">
                <a:solidFill>
                  <a:srgbClr val="00B050"/>
                </a:solidFill>
                <a:cs typeface="+mn-cs"/>
              </a:rPr>
              <a:t>الأشكال</a:t>
            </a:r>
            <a:r>
              <a:rPr lang="ar-SA" sz="4800" b="1" dirty="0" smtClean="0">
                <a:solidFill>
                  <a:srgbClr val="00B050"/>
                </a:solidFill>
                <a:cs typeface="+mn-cs"/>
              </a:rPr>
              <a:t>.</a:t>
            </a:r>
            <a:endParaRPr lang="ar-SA" sz="4800" b="1" dirty="0" smtClean="0">
              <a:solidFill>
                <a:srgbClr val="00B050"/>
              </a:solidFill>
              <a:cs typeface="+mn-cs"/>
            </a:endParaRPr>
          </a:p>
          <a:p>
            <a:pPr algn="justLow">
              <a:lnSpc>
                <a:spcPct val="150000"/>
              </a:lnSpc>
            </a:pPr>
            <a:r>
              <a:rPr lang="ar-SA" sz="4800" b="1" dirty="0" smtClean="0">
                <a:cs typeface="+mn-cs"/>
              </a:rPr>
              <a:t>    هي القدرة على </a:t>
            </a:r>
            <a:r>
              <a:rPr lang="ar-SA" sz="4800" b="1" dirty="0" smtClean="0">
                <a:cs typeface="+mn-cs"/>
              </a:rPr>
              <a:t>الرسم السريع لعدد من الأشكال أو تغييرها بإدخال إضافات عليها خلال </a:t>
            </a:r>
            <a:r>
              <a:rPr lang="ar-SA" sz="4800" b="1" dirty="0" smtClean="0">
                <a:cs typeface="+mn-cs"/>
              </a:rPr>
              <a:t>فترة زمنية محددة.</a:t>
            </a:r>
            <a:endParaRPr lang="ar-SA" sz="4800" b="1" dirty="0">
              <a:cs typeface="+mn-cs"/>
            </a:endParaRPr>
          </a:p>
        </p:txBody>
      </p:sp>
      <p:sp>
        <p:nvSpPr>
          <p:cNvPr id="2" name="عنصر نائب للتذييل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SA" smtClean="0"/>
              <a:t>لمياء الأحمد</a:t>
            </a:r>
            <a:endParaRPr lang="en-US"/>
          </a:p>
        </p:txBody>
      </p:sp>
      <p:pic>
        <p:nvPicPr>
          <p:cNvPr id="2051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243498"/>
            <a:ext cx="1096844" cy="10906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مستطيل 3"/>
          <p:cNvSpPr/>
          <p:nvPr/>
        </p:nvSpPr>
        <p:spPr>
          <a:xfrm>
            <a:off x="3402966" y="226481"/>
            <a:ext cx="2775119" cy="106343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lnSpc>
                <a:spcPct val="150000"/>
              </a:lnSpc>
            </a:pPr>
            <a:r>
              <a:rPr lang="ar-SA" sz="4800" b="1" dirty="0">
                <a:solidFill>
                  <a:srgbClr val="FFFF00"/>
                </a:solidFill>
                <a:cs typeface="Arial Bold"/>
              </a:rPr>
              <a:t>أنواع </a:t>
            </a:r>
            <a:r>
              <a:rPr lang="ar-SA" sz="4800" b="1" dirty="0" smtClean="0">
                <a:solidFill>
                  <a:srgbClr val="FFFF00"/>
                </a:solidFill>
                <a:cs typeface="Arial Bold"/>
              </a:rPr>
              <a:t>الطلاقة</a:t>
            </a:r>
            <a:endParaRPr lang="ar-SA" sz="4800" b="1" dirty="0">
              <a:solidFill>
                <a:srgbClr val="FFFF00"/>
              </a:solidFill>
              <a:cs typeface="Arial Bold"/>
            </a:endParaRPr>
          </a:p>
        </p:txBody>
      </p:sp>
    </p:spTree>
    <p:extLst>
      <p:ext uri="{BB962C8B-B14F-4D97-AF65-F5344CB8AC3E}">
        <p14:creationId xmlns:p14="http://schemas.microsoft.com/office/powerpoint/2010/main" val="17857650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مربع نص 2"/>
          <p:cNvSpPr txBox="1"/>
          <p:nvPr/>
        </p:nvSpPr>
        <p:spPr>
          <a:xfrm>
            <a:off x="871510" y="1700808"/>
            <a:ext cx="7632848" cy="433965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justLow">
              <a:lnSpc>
                <a:spcPct val="150000"/>
              </a:lnSpc>
            </a:pPr>
            <a:r>
              <a:rPr lang="ar-SA" sz="4800" b="1" dirty="0" smtClean="0">
                <a:solidFill>
                  <a:srgbClr val="00B050"/>
                </a:solidFill>
                <a:cs typeface="+mn-cs"/>
              </a:rPr>
              <a:t>2. طلاقة </a:t>
            </a:r>
            <a:r>
              <a:rPr lang="ar-SA" sz="4800" b="1" dirty="0" smtClean="0">
                <a:solidFill>
                  <a:srgbClr val="00B050"/>
                </a:solidFill>
                <a:cs typeface="+mn-cs"/>
              </a:rPr>
              <a:t>الأشكال </a:t>
            </a:r>
            <a:r>
              <a:rPr lang="ar-SA" sz="2800" b="1" dirty="0" smtClean="0">
                <a:solidFill>
                  <a:srgbClr val="00B050"/>
                </a:solidFill>
                <a:cs typeface="+mn-cs"/>
              </a:rPr>
              <a:t>(مثال1)</a:t>
            </a:r>
            <a:r>
              <a:rPr lang="ar-SA" sz="4800" b="1" dirty="0" smtClean="0">
                <a:solidFill>
                  <a:srgbClr val="00B050"/>
                </a:solidFill>
                <a:cs typeface="+mn-cs"/>
              </a:rPr>
              <a:t>.</a:t>
            </a:r>
            <a:endParaRPr lang="ar-SA" sz="4800" b="1" dirty="0" smtClean="0">
              <a:solidFill>
                <a:srgbClr val="00B050"/>
              </a:solidFill>
              <a:cs typeface="+mn-cs"/>
            </a:endParaRPr>
          </a:p>
          <a:p>
            <a:pPr algn="justLow">
              <a:lnSpc>
                <a:spcPct val="150000"/>
              </a:lnSpc>
            </a:pPr>
            <a:r>
              <a:rPr lang="ar-SA" sz="4800" b="1" dirty="0" smtClean="0">
                <a:cs typeface="+mn-cs"/>
              </a:rPr>
              <a:t>    </a:t>
            </a:r>
            <a:r>
              <a:rPr lang="ar-SA" sz="4400" b="1" dirty="0" smtClean="0">
                <a:cs typeface="+mn-cs"/>
              </a:rPr>
              <a:t>كوني أكبر عدد من الأشكال </a:t>
            </a:r>
            <a:r>
              <a:rPr lang="ar-SA" sz="4400" b="1" dirty="0" err="1" smtClean="0">
                <a:cs typeface="+mn-cs"/>
              </a:rPr>
              <a:t>بإستخدام</a:t>
            </a:r>
            <a:r>
              <a:rPr lang="ar-SA" sz="4400" b="1" dirty="0" smtClean="0">
                <a:cs typeface="+mn-cs"/>
              </a:rPr>
              <a:t> أعواد الثقاب التي أمامك خلال خمس دقائق.</a:t>
            </a:r>
            <a:endParaRPr lang="ar-SA" sz="4400" b="1" dirty="0">
              <a:cs typeface="+mn-cs"/>
            </a:endParaRPr>
          </a:p>
        </p:txBody>
      </p:sp>
      <p:sp>
        <p:nvSpPr>
          <p:cNvPr id="2" name="عنصر نائب للتذييل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SA" smtClean="0"/>
              <a:t>لمياء الأحمد</a:t>
            </a:r>
            <a:endParaRPr lang="en-US"/>
          </a:p>
        </p:txBody>
      </p:sp>
      <p:pic>
        <p:nvPicPr>
          <p:cNvPr id="2051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243498"/>
            <a:ext cx="1096844" cy="10906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مستطيل 3"/>
          <p:cNvSpPr/>
          <p:nvPr/>
        </p:nvSpPr>
        <p:spPr>
          <a:xfrm>
            <a:off x="3402966" y="226481"/>
            <a:ext cx="2775119" cy="106343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lnSpc>
                <a:spcPct val="150000"/>
              </a:lnSpc>
            </a:pPr>
            <a:r>
              <a:rPr lang="ar-SA" sz="4800" b="1" dirty="0">
                <a:solidFill>
                  <a:srgbClr val="FFFF00"/>
                </a:solidFill>
                <a:cs typeface="Arial Bold"/>
              </a:rPr>
              <a:t>أنواع </a:t>
            </a:r>
            <a:r>
              <a:rPr lang="ar-SA" sz="4800" b="1" dirty="0" smtClean="0">
                <a:solidFill>
                  <a:srgbClr val="FFFF00"/>
                </a:solidFill>
                <a:cs typeface="Arial Bold"/>
              </a:rPr>
              <a:t>الطلاقة</a:t>
            </a:r>
            <a:endParaRPr lang="ar-SA" sz="4800" b="1" dirty="0">
              <a:solidFill>
                <a:srgbClr val="FFFF00"/>
              </a:solidFill>
              <a:cs typeface="Arial Bold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DFDFD"/>
              </a:clrFrom>
              <a:clrTo>
                <a:srgbClr val="FDFDFD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94121" y="4900510"/>
            <a:ext cx="2924175" cy="1562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477343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7" name="صورة 2" descr="الوصف: http://1.bp.blogspot.com/_HZAbOGB028o/TQJtfmjMltI/AAAAAAAABGU/DyDTnaAthdw/s1600/1124.JPG"/>
          <p:cNvPicPr>
            <a:picLocks noChangeAspect="1" noChangeArrowheads="1"/>
          </p:cNvPicPr>
          <p:nvPr/>
        </p:nvPicPr>
        <p:blipFill>
          <a:blip r:embed="rId2" r:link="rId3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309447">
            <a:off x="7944521" y="1434976"/>
            <a:ext cx="808038" cy="866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انفجار 2 5"/>
          <p:cNvSpPr>
            <a:spLocks noChangeArrowheads="1"/>
          </p:cNvSpPr>
          <p:nvPr/>
        </p:nvSpPr>
        <p:spPr bwMode="auto">
          <a:xfrm>
            <a:off x="290364" y="105808"/>
            <a:ext cx="1257300" cy="1162952"/>
          </a:xfrm>
          <a:prstGeom prst="irregularSeal2">
            <a:avLst/>
          </a:prstGeom>
          <a:ln>
            <a:headEnd/>
            <a:tailEnd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ar-SA">
              <a:solidFill>
                <a:prstClr val="black"/>
              </a:solidFill>
            </a:endParaRPr>
          </a:p>
        </p:txBody>
      </p:sp>
      <p:sp>
        <p:nvSpPr>
          <p:cNvPr id="7" name="مربع نص 5"/>
          <p:cNvSpPr txBox="1">
            <a:spLocks noChangeArrowheads="1"/>
          </p:cNvSpPr>
          <p:nvPr/>
        </p:nvSpPr>
        <p:spPr bwMode="auto">
          <a:xfrm>
            <a:off x="404664" y="362983"/>
            <a:ext cx="9144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ar-SA" sz="1600" b="1" dirty="0">
                <a:solidFill>
                  <a:srgbClr val="006600"/>
                </a:solidFill>
                <a:latin typeface="ae_AlHor"/>
                <a:ea typeface="Calibri"/>
                <a:cs typeface="Hesham Free"/>
              </a:rPr>
              <a:t>ورقة عمل</a:t>
            </a:r>
            <a:endParaRPr lang="en-US" sz="1400" b="1" dirty="0">
              <a:solidFill>
                <a:prstClr val="black"/>
              </a:solidFill>
              <a:latin typeface="Calibri"/>
              <a:ea typeface="Calibri"/>
              <a:cs typeface="Arial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ar-SA" sz="1600" b="1" dirty="0" smtClean="0">
                <a:solidFill>
                  <a:srgbClr val="006600"/>
                </a:solidFill>
                <a:latin typeface="ae_AlHor"/>
                <a:ea typeface="Calibri"/>
                <a:cs typeface="Hesham Free"/>
              </a:rPr>
              <a:t>2</a:t>
            </a:r>
            <a:endParaRPr lang="en-US" sz="1400" b="1" dirty="0">
              <a:solidFill>
                <a:prstClr val="black"/>
              </a:solidFill>
              <a:latin typeface="Calibri"/>
              <a:ea typeface="Calibri"/>
              <a:cs typeface="Arial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1100" dirty="0">
                <a:solidFill>
                  <a:prstClr val="black"/>
                </a:solidFill>
                <a:latin typeface="Calibri"/>
                <a:ea typeface="Calibri"/>
                <a:cs typeface="Arial"/>
              </a:rPr>
              <a:t> </a:t>
            </a:r>
          </a:p>
        </p:txBody>
      </p:sp>
      <p:sp>
        <p:nvSpPr>
          <p:cNvPr id="9" name="مستطيل مستدير الزوايا 8"/>
          <p:cNvSpPr/>
          <p:nvPr/>
        </p:nvSpPr>
        <p:spPr>
          <a:xfrm>
            <a:off x="520006" y="2230274"/>
            <a:ext cx="8006258" cy="4367078"/>
          </a:xfrm>
          <a:prstGeom prst="roundRect">
            <a:avLst/>
          </a:prstGeom>
          <a:noFill/>
          <a:ln w="19050">
            <a:solidFill>
              <a:srgbClr val="00660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1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justLow">
              <a:lnSpc>
                <a:spcPct val="150000"/>
              </a:lnSpc>
            </a:pPr>
            <a:r>
              <a:rPr lang="ar-SA" sz="3200" b="1" dirty="0">
                <a:solidFill>
                  <a:srgbClr val="008000"/>
                </a:solidFill>
              </a:rPr>
              <a:t>أمامك شرائح من ورق الألمونيوم (القصدير)، </a:t>
            </a:r>
            <a:r>
              <a:rPr lang="ar-SA" sz="3200" b="1" dirty="0" err="1">
                <a:solidFill>
                  <a:srgbClr val="008000"/>
                </a:solidFill>
              </a:rPr>
              <a:t>إصنعي</a:t>
            </a:r>
            <a:r>
              <a:rPr lang="ar-SA" sz="3200" b="1" dirty="0">
                <a:solidFill>
                  <a:srgbClr val="008000"/>
                </a:solidFill>
              </a:rPr>
              <a:t> أكبر عدد ممكن من الأشكال خلال عشر </a:t>
            </a:r>
            <a:r>
              <a:rPr lang="ar-SA" sz="3200" b="1" dirty="0" smtClean="0">
                <a:solidFill>
                  <a:srgbClr val="008000"/>
                </a:solidFill>
              </a:rPr>
              <a:t>دقائق؟</a:t>
            </a:r>
            <a:endParaRPr lang="ar-SA" sz="2400" b="1" dirty="0" smtClean="0">
              <a:solidFill>
                <a:schemeClr val="accent3">
                  <a:lumMod val="75000"/>
                </a:schemeClr>
              </a:solidFill>
              <a:latin typeface="Calibri"/>
              <a:ea typeface="Calibri"/>
              <a:cs typeface="Times New Roman"/>
            </a:endParaRPr>
          </a:p>
          <a:p>
            <a:pPr algn="justLow">
              <a:lnSpc>
                <a:spcPct val="150000"/>
              </a:lnSpc>
            </a:pPr>
            <a:endParaRPr lang="ar-SA" sz="2400" b="1" dirty="0">
              <a:solidFill>
                <a:schemeClr val="accent3">
                  <a:lumMod val="75000"/>
                </a:schemeClr>
              </a:solidFill>
              <a:latin typeface="Calibri"/>
              <a:ea typeface="Calibri"/>
              <a:cs typeface="Times New Roman"/>
            </a:endParaRPr>
          </a:p>
          <a:p>
            <a:pPr algn="justLow">
              <a:lnSpc>
                <a:spcPct val="150000"/>
              </a:lnSpc>
            </a:pPr>
            <a:endParaRPr lang="ar-SA" sz="2400" b="1" dirty="0" smtClean="0">
              <a:solidFill>
                <a:schemeClr val="accent3">
                  <a:lumMod val="75000"/>
                </a:schemeClr>
              </a:solidFill>
              <a:latin typeface="Calibri"/>
              <a:ea typeface="Calibri"/>
              <a:cs typeface="Times New Roman"/>
            </a:endParaRPr>
          </a:p>
          <a:p>
            <a:pPr algn="justLow">
              <a:lnSpc>
                <a:spcPct val="150000"/>
              </a:lnSpc>
            </a:pPr>
            <a:endParaRPr lang="ar-SA" sz="2400" b="1" dirty="0">
              <a:solidFill>
                <a:schemeClr val="accent3">
                  <a:lumMod val="75000"/>
                </a:schemeClr>
              </a:solidFill>
              <a:latin typeface="Calibri"/>
              <a:ea typeface="Calibri"/>
              <a:cs typeface="Times New Roman"/>
            </a:endParaRPr>
          </a:p>
          <a:p>
            <a:pPr algn="justLow">
              <a:lnSpc>
                <a:spcPct val="150000"/>
              </a:lnSpc>
            </a:pPr>
            <a:endParaRPr lang="ar-SA" sz="2400" b="1" dirty="0" smtClean="0">
              <a:solidFill>
                <a:schemeClr val="accent3">
                  <a:lumMod val="75000"/>
                </a:schemeClr>
              </a:solidFill>
              <a:latin typeface="Calibri"/>
              <a:ea typeface="Calibri"/>
              <a:cs typeface="Times New Roman"/>
            </a:endParaRPr>
          </a:p>
        </p:txBody>
      </p:sp>
      <p:sp>
        <p:nvSpPr>
          <p:cNvPr id="10" name="مربع نص 1"/>
          <p:cNvSpPr txBox="1"/>
          <p:nvPr/>
        </p:nvSpPr>
        <p:spPr>
          <a:xfrm rot="19938114">
            <a:off x="452438" y="1032952"/>
            <a:ext cx="1114425" cy="1095375"/>
          </a:xfrm>
          <a:prstGeom prst="rect">
            <a:avLst/>
          </a:prstGeom>
          <a:noFill/>
          <a:ln w="6350">
            <a:noFill/>
          </a:ln>
          <a:effectLst/>
        </p:spPr>
        <p:txBody>
          <a:bodyPr rot="0" spcFirstLastPara="0" vert="horz" wrap="square" lIns="91440" tIns="45720" rIns="91440" bIns="45720" numCol="1" spcCol="0" rtlCol="1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ar-SA" sz="2400" dirty="0">
                <a:solidFill>
                  <a:srgbClr val="FF99CC"/>
                </a:solidFill>
                <a:latin typeface="Calibri"/>
                <a:ea typeface="Calibri"/>
                <a:cs typeface="AGA Dimnah Regular"/>
              </a:rPr>
              <a:t>هيا</a:t>
            </a:r>
            <a:endParaRPr lang="en-US" sz="1100" dirty="0">
              <a:solidFill>
                <a:prstClr val="black"/>
              </a:solidFill>
              <a:latin typeface="Calibri"/>
              <a:ea typeface="Calibri"/>
              <a:cs typeface="Arial"/>
            </a:endParaRPr>
          </a:p>
          <a:p>
            <a:pPr marL="457200">
              <a:lnSpc>
                <a:spcPct val="115000"/>
              </a:lnSpc>
              <a:spcAft>
                <a:spcPts val="1000"/>
              </a:spcAft>
            </a:pPr>
            <a:r>
              <a:rPr lang="ar-SA" sz="2400" dirty="0" smtClean="0">
                <a:solidFill>
                  <a:srgbClr val="FF99CC"/>
                </a:solidFill>
                <a:latin typeface="Calibri"/>
                <a:ea typeface="Calibri"/>
                <a:cs typeface="AGA Dimnah Regular"/>
              </a:rPr>
              <a:t>نفكر</a:t>
            </a:r>
            <a:endParaRPr lang="en-US" sz="1100" dirty="0">
              <a:solidFill>
                <a:prstClr val="black"/>
              </a:solidFill>
              <a:latin typeface="Calibri"/>
              <a:ea typeface="Calibri"/>
              <a:cs typeface="Arial"/>
            </a:endParaRPr>
          </a:p>
        </p:txBody>
      </p:sp>
      <p:sp>
        <p:nvSpPr>
          <p:cNvPr id="11" name="مربع نص 8"/>
          <p:cNvSpPr txBox="1"/>
          <p:nvPr/>
        </p:nvSpPr>
        <p:spPr>
          <a:xfrm>
            <a:off x="2699792" y="1484784"/>
            <a:ext cx="3464560" cy="745490"/>
          </a:xfrm>
          <a:prstGeom prst="rect">
            <a:avLst/>
          </a:prstGeom>
          <a:noFill/>
          <a:ln>
            <a:noFill/>
          </a:ln>
          <a:effectLst/>
        </p:spPr>
        <p:txBody>
          <a:bodyPr rot="0" spcFirstLastPara="0" vert="horz" wrap="square" lIns="91440" tIns="45720" rIns="91440" bIns="45720" numCol="1" spcCol="0" rtlCol="1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ar-SA" sz="3600" dirty="0">
                <a:gradFill>
                  <a:gsLst>
                    <a:gs pos="0">
                      <a:srgbClr val="A54200"/>
                    </a:gs>
                    <a:gs pos="78000">
                      <a:srgbClr val="FF8C19"/>
                    </a:gs>
                    <a:gs pos="100000">
                      <a:srgbClr val="FFF1E9"/>
                    </a:gs>
                  </a:gsLst>
                  <a:lin ang="5400000" scaled="0"/>
                </a:gradFill>
                <a:effectLst>
                  <a:outerShdw blurRad="69850" dist="43180" dir="5400000" sx="0" sy="0">
                    <a:srgbClr val="000000">
                      <a:alpha val="65000"/>
                    </a:srgbClr>
                  </a:outerShdw>
                </a:effectLst>
                <a:latin typeface="Calibri"/>
                <a:ea typeface="Calibri"/>
                <a:cs typeface="bader_al gordabia"/>
              </a:rPr>
              <a:t>مهارة </a:t>
            </a:r>
            <a:r>
              <a:rPr lang="ar-SA" sz="3600" dirty="0" smtClean="0">
                <a:gradFill>
                  <a:gsLst>
                    <a:gs pos="0">
                      <a:srgbClr val="A54200"/>
                    </a:gs>
                    <a:gs pos="78000">
                      <a:srgbClr val="FF8C19"/>
                    </a:gs>
                    <a:gs pos="100000">
                      <a:srgbClr val="FFF1E9"/>
                    </a:gs>
                  </a:gsLst>
                  <a:lin ang="5400000" scaled="0"/>
                </a:gradFill>
                <a:effectLst>
                  <a:outerShdw blurRad="69850" dist="43180" dir="5400000" sx="0" sy="0">
                    <a:srgbClr val="000000">
                      <a:alpha val="65000"/>
                    </a:srgbClr>
                  </a:outerShdw>
                </a:effectLst>
                <a:latin typeface="Calibri"/>
                <a:ea typeface="Calibri"/>
                <a:cs typeface="bader_al gordabia"/>
              </a:rPr>
              <a:t>الطلاقة</a:t>
            </a:r>
            <a:endParaRPr lang="en-US" sz="1100" dirty="0">
              <a:solidFill>
                <a:prstClr val="black"/>
              </a:solidFill>
              <a:latin typeface="Calibri"/>
              <a:ea typeface="Calibri"/>
              <a:cs typeface="Arial"/>
            </a:endParaRPr>
          </a:p>
        </p:txBody>
      </p:sp>
      <p:sp>
        <p:nvSpPr>
          <p:cNvPr id="3" name="Rectangle 11"/>
          <p:cNvSpPr>
            <a:spLocks noChangeArrowheads="1"/>
          </p:cNvSpPr>
          <p:nvPr/>
        </p:nvSpPr>
        <p:spPr bwMode="auto">
          <a:xfrm>
            <a:off x="152400" y="1524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ar-SA">
              <a:solidFill>
                <a:prstClr val="black"/>
              </a:solidFill>
            </a:endParaRPr>
          </a:p>
        </p:txBody>
      </p:sp>
      <p:sp>
        <p:nvSpPr>
          <p:cNvPr id="5" name="Rectangle 15"/>
          <p:cNvSpPr>
            <a:spLocks noChangeArrowheads="1"/>
          </p:cNvSpPr>
          <p:nvPr/>
        </p:nvSpPr>
        <p:spPr bwMode="auto">
          <a:xfrm>
            <a:off x="152400" y="6096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sz="800" smtClean="0">
                <a:solidFill>
                  <a:prstClr val="black"/>
                </a:solidFill>
                <a:latin typeface="Arial" pitchFamily="34" charset="0"/>
              </a:rPr>
              <a:t/>
            </a:r>
            <a:br>
              <a:rPr lang="en-US" sz="800" smtClean="0">
                <a:solidFill>
                  <a:prstClr val="black"/>
                </a:solidFill>
                <a:latin typeface="Arial" pitchFamily="34" charset="0"/>
              </a:rPr>
            </a:br>
            <a:endParaRPr lang="en-US" smtClean="0">
              <a:solidFill>
                <a:prstClr val="black"/>
              </a:solidFill>
              <a:latin typeface="Arial" pitchFamily="34" charset="0"/>
            </a:endParaRPr>
          </a:p>
          <a:p>
            <a:pPr algn="l" rtl="0" eaLnBrk="0" hangingPunct="0"/>
            <a:endParaRPr lang="en-US" smtClean="0">
              <a:solidFill>
                <a:prstClr val="black"/>
              </a:solidFill>
              <a:latin typeface="Arial" pitchFamily="34" charset="0"/>
            </a:endParaRPr>
          </a:p>
        </p:txBody>
      </p:sp>
      <p:sp>
        <p:nvSpPr>
          <p:cNvPr id="13" name="Rectangle 17"/>
          <p:cNvSpPr>
            <a:spLocks noChangeArrowheads="1"/>
          </p:cNvSpPr>
          <p:nvPr/>
        </p:nvSpPr>
        <p:spPr bwMode="auto">
          <a:xfrm>
            <a:off x="152400" y="6096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sz="800" smtClean="0">
                <a:solidFill>
                  <a:prstClr val="black"/>
                </a:solidFill>
                <a:latin typeface="Arial" pitchFamily="34" charset="0"/>
              </a:rPr>
              <a:t/>
            </a:r>
            <a:br>
              <a:rPr lang="en-US" sz="800" smtClean="0">
                <a:solidFill>
                  <a:prstClr val="black"/>
                </a:solidFill>
                <a:latin typeface="Arial" pitchFamily="34" charset="0"/>
              </a:rPr>
            </a:br>
            <a:endParaRPr lang="en-US" smtClean="0">
              <a:solidFill>
                <a:prstClr val="black"/>
              </a:solidFill>
              <a:latin typeface="Arial" pitchFamily="34" charset="0"/>
            </a:endParaRPr>
          </a:p>
          <a:p>
            <a:pPr algn="l" rtl="0" eaLnBrk="0" hangingPunct="0"/>
            <a:endParaRPr lang="en-US" smtClean="0">
              <a:solidFill>
                <a:prstClr val="black"/>
              </a:solidFill>
              <a:latin typeface="Arial" pitchFamily="34" charset="0"/>
            </a:endParaRPr>
          </a:p>
        </p:txBody>
      </p:sp>
      <p:sp>
        <p:nvSpPr>
          <p:cNvPr id="14" name="Rectangle 18"/>
          <p:cNvSpPr>
            <a:spLocks noChangeArrowheads="1"/>
          </p:cNvSpPr>
          <p:nvPr/>
        </p:nvSpPr>
        <p:spPr bwMode="auto">
          <a:xfrm>
            <a:off x="152400" y="6096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l">
              <a:tabLst>
                <a:tab pos="2820988" algn="l"/>
              </a:tabLst>
            </a:pPr>
            <a:r>
              <a:rPr lang="ar-SA" sz="1100" smtClean="0">
                <a:solidFill>
                  <a:prstClr val="black"/>
                </a:solidFill>
                <a:latin typeface="Calibri" pitchFamily="34" charset="0"/>
                <a:ea typeface="Calibri" pitchFamily="34" charset="0"/>
              </a:rPr>
              <a:t>	</a:t>
            </a:r>
            <a:endParaRPr lang="en-US" sz="800" smtClean="0">
              <a:solidFill>
                <a:prstClr val="black"/>
              </a:solidFill>
              <a:latin typeface="Arial" pitchFamily="34" charset="0"/>
            </a:endParaRPr>
          </a:p>
          <a:p>
            <a:pPr algn="l" rtl="0" eaLnBrk="0" hangingPunct="0">
              <a:tabLst>
                <a:tab pos="2820988" algn="l"/>
              </a:tabLst>
            </a:pPr>
            <a:endParaRPr lang="en-US" smtClean="0">
              <a:solidFill>
                <a:prstClr val="black"/>
              </a:solidFill>
              <a:latin typeface="Arial" pitchFamily="34" charset="0"/>
            </a:endParaRPr>
          </a:p>
        </p:txBody>
      </p:sp>
      <p:sp>
        <p:nvSpPr>
          <p:cNvPr id="16" name="مستطيل 15"/>
          <p:cNvSpPr/>
          <p:nvPr/>
        </p:nvSpPr>
        <p:spPr>
          <a:xfrm>
            <a:off x="2267744" y="332656"/>
            <a:ext cx="6350074" cy="1103784"/>
          </a:xfrm>
          <a:prstGeom prst="rect">
            <a:avLst/>
          </a:prstGeom>
          <a:ln w="57150">
            <a:solidFill>
              <a:srgbClr val="99FF33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ar-SA" sz="2000" b="1" dirty="0" smtClean="0">
                <a:solidFill>
                  <a:prstClr val="black"/>
                </a:solidFill>
                <a:latin typeface="Calibri"/>
                <a:ea typeface="Calibri"/>
                <a:cs typeface="Times New Roman"/>
              </a:rPr>
              <a:t>التاريخ</a:t>
            </a:r>
            <a:r>
              <a:rPr lang="ar-SA" sz="2000" b="1" dirty="0">
                <a:solidFill>
                  <a:prstClr val="black"/>
                </a:solidFill>
                <a:latin typeface="Calibri"/>
                <a:ea typeface="Calibri"/>
                <a:cs typeface="Times New Roman"/>
              </a:rPr>
              <a:t>:   </a:t>
            </a:r>
            <a:r>
              <a:rPr lang="ar-SA" sz="2000" b="1" dirty="0">
                <a:solidFill>
                  <a:srgbClr val="FF3399"/>
                </a:solidFill>
                <a:latin typeface="Calibri"/>
                <a:ea typeface="Calibri"/>
                <a:cs typeface="Times New Roman"/>
              </a:rPr>
              <a:t> </a:t>
            </a:r>
            <a:r>
              <a:rPr lang="ar-SA" sz="2000" b="1" dirty="0" smtClean="0">
                <a:solidFill>
                  <a:srgbClr val="FF3399"/>
                </a:solidFill>
                <a:latin typeface="Calibri"/>
                <a:ea typeface="Calibri"/>
                <a:cs typeface="Times New Roman"/>
              </a:rPr>
              <a:t>25 </a:t>
            </a:r>
            <a:r>
              <a:rPr lang="ar-SA" sz="2000" b="1" dirty="0">
                <a:solidFill>
                  <a:srgbClr val="FF3399"/>
                </a:solidFill>
                <a:latin typeface="Calibri"/>
                <a:ea typeface="Calibri"/>
                <a:cs typeface="Times New Roman"/>
              </a:rPr>
              <a:t>/ </a:t>
            </a:r>
            <a:r>
              <a:rPr lang="ar-SA" sz="2000" b="1" dirty="0" smtClean="0">
                <a:solidFill>
                  <a:srgbClr val="FF3399"/>
                </a:solidFill>
                <a:latin typeface="Calibri"/>
                <a:ea typeface="Calibri"/>
                <a:cs typeface="Times New Roman"/>
              </a:rPr>
              <a:t>3 </a:t>
            </a:r>
            <a:r>
              <a:rPr lang="ar-SA" sz="2000" b="1" dirty="0">
                <a:solidFill>
                  <a:srgbClr val="FF3399"/>
                </a:solidFill>
                <a:latin typeface="Calibri"/>
                <a:ea typeface="Calibri"/>
                <a:cs typeface="Times New Roman"/>
              </a:rPr>
              <a:t>/ 1435هـ	 </a:t>
            </a:r>
            <a:r>
              <a:rPr lang="ar-SA" sz="2000" b="1" dirty="0">
                <a:solidFill>
                  <a:prstClr val="black"/>
                </a:solidFill>
                <a:latin typeface="Calibri"/>
                <a:ea typeface="Calibri"/>
                <a:cs typeface="Times New Roman"/>
              </a:rPr>
              <a:t>	نوع النشاط: </a:t>
            </a:r>
            <a:r>
              <a:rPr lang="ar-SA" sz="2000" b="1" dirty="0" smtClean="0">
                <a:solidFill>
                  <a:srgbClr val="FF3399"/>
                </a:solidFill>
                <a:latin typeface="Calibri"/>
                <a:ea typeface="Calibri"/>
                <a:cs typeface="Times New Roman"/>
              </a:rPr>
              <a:t>فردي.</a:t>
            </a:r>
            <a:endParaRPr lang="en-US" sz="2000" dirty="0">
              <a:solidFill>
                <a:srgbClr val="FF3399"/>
              </a:solidFill>
              <a:latin typeface="Calibri"/>
              <a:ea typeface="Calibri"/>
              <a:cs typeface="Arial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ar-SA" sz="2000" b="1" dirty="0" smtClean="0">
                <a:solidFill>
                  <a:prstClr val="black"/>
                </a:solidFill>
                <a:latin typeface="Calibri"/>
                <a:ea typeface="Calibri"/>
                <a:cs typeface="Times New Roman"/>
              </a:rPr>
              <a:t>				زمن النشاط: </a:t>
            </a:r>
            <a:r>
              <a:rPr lang="ar-SA" sz="2000" b="1" dirty="0" smtClean="0">
                <a:solidFill>
                  <a:srgbClr val="FF3399"/>
                </a:solidFill>
                <a:latin typeface="Calibri"/>
                <a:ea typeface="Calibri"/>
                <a:cs typeface="Times New Roman"/>
              </a:rPr>
              <a:t>( </a:t>
            </a:r>
            <a:r>
              <a:rPr lang="ar-SA" sz="2000" b="1" dirty="0" smtClean="0">
                <a:solidFill>
                  <a:srgbClr val="FF3399"/>
                </a:solidFill>
                <a:latin typeface="Calibri"/>
                <a:ea typeface="Calibri"/>
                <a:cs typeface="Times New Roman"/>
              </a:rPr>
              <a:t>10 </a:t>
            </a:r>
            <a:r>
              <a:rPr lang="ar-SA" sz="2000" b="1" dirty="0" smtClean="0">
                <a:solidFill>
                  <a:srgbClr val="FF3399"/>
                </a:solidFill>
                <a:latin typeface="Calibri"/>
                <a:ea typeface="Calibri"/>
                <a:cs typeface="Times New Roman"/>
              </a:rPr>
              <a:t>) دقائق.</a:t>
            </a:r>
            <a:endParaRPr lang="en-US" sz="2000" dirty="0" smtClean="0">
              <a:solidFill>
                <a:srgbClr val="FF3399"/>
              </a:solidFill>
              <a:latin typeface="Calibri"/>
              <a:ea typeface="Calibri"/>
              <a:cs typeface="Arial"/>
            </a:endParaRPr>
          </a:p>
        </p:txBody>
      </p:sp>
      <p:sp>
        <p:nvSpPr>
          <p:cNvPr id="2" name="عنصر نائب للتذييل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SA" smtClean="0">
                <a:solidFill>
                  <a:srgbClr val="666666"/>
                </a:solidFill>
              </a:rPr>
              <a:t>لمياء الأحمد</a:t>
            </a:r>
            <a:endParaRPr lang="en-US">
              <a:solidFill>
                <a:srgbClr val="666666"/>
              </a:solidFill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57602" y="4419606"/>
            <a:ext cx="1731065" cy="12416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3613058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مربع نص 2"/>
          <p:cNvSpPr txBox="1"/>
          <p:nvPr/>
        </p:nvSpPr>
        <p:spPr>
          <a:xfrm>
            <a:off x="871510" y="1700808"/>
            <a:ext cx="7632848" cy="433965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justLow">
              <a:lnSpc>
                <a:spcPct val="150000"/>
              </a:lnSpc>
            </a:pPr>
            <a:r>
              <a:rPr lang="ar-SA" sz="4800" b="1" dirty="0" smtClean="0">
                <a:solidFill>
                  <a:schemeClr val="accent5">
                    <a:lumMod val="75000"/>
                  </a:schemeClr>
                </a:solidFill>
                <a:cs typeface="+mn-cs"/>
              </a:rPr>
              <a:t>3. طلاقة فكرية.</a:t>
            </a:r>
            <a:endParaRPr lang="ar-SA" sz="4800" b="1" dirty="0" smtClean="0">
              <a:solidFill>
                <a:schemeClr val="accent5">
                  <a:lumMod val="75000"/>
                </a:schemeClr>
              </a:solidFill>
              <a:cs typeface="+mn-cs"/>
            </a:endParaRPr>
          </a:p>
          <a:p>
            <a:pPr algn="justLow">
              <a:lnSpc>
                <a:spcPct val="150000"/>
              </a:lnSpc>
            </a:pPr>
            <a:r>
              <a:rPr lang="ar-SA" sz="4800" b="1" dirty="0" smtClean="0">
                <a:cs typeface="+mn-cs"/>
              </a:rPr>
              <a:t>    </a:t>
            </a:r>
            <a:r>
              <a:rPr lang="ar-SA" sz="4400" b="1" dirty="0" smtClean="0">
                <a:cs typeface="+mn-cs"/>
              </a:rPr>
              <a:t>هي القدرة على توليد أكبر عدد من </a:t>
            </a:r>
            <a:r>
              <a:rPr lang="ar-SA" sz="4400" b="1" dirty="0" smtClean="0">
                <a:cs typeface="+mn-cs"/>
              </a:rPr>
              <a:t>الأفكار أو المترادفات المرتبطة بموضوع معين خلال </a:t>
            </a:r>
            <a:r>
              <a:rPr lang="ar-SA" sz="4400" b="1" dirty="0" smtClean="0">
                <a:cs typeface="+mn-cs"/>
              </a:rPr>
              <a:t>فترة زمنية محددة.</a:t>
            </a:r>
            <a:endParaRPr lang="ar-SA" sz="4400" b="1" dirty="0">
              <a:cs typeface="+mn-cs"/>
            </a:endParaRPr>
          </a:p>
        </p:txBody>
      </p:sp>
      <p:sp>
        <p:nvSpPr>
          <p:cNvPr id="2" name="عنصر نائب للتذييل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SA" smtClean="0"/>
              <a:t>لمياء الأحمد</a:t>
            </a:r>
            <a:endParaRPr lang="en-US"/>
          </a:p>
        </p:txBody>
      </p:sp>
      <p:pic>
        <p:nvPicPr>
          <p:cNvPr id="2051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243498"/>
            <a:ext cx="1096844" cy="10906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مستطيل 3"/>
          <p:cNvSpPr/>
          <p:nvPr/>
        </p:nvSpPr>
        <p:spPr>
          <a:xfrm>
            <a:off x="3402966" y="226481"/>
            <a:ext cx="2775119" cy="106343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lnSpc>
                <a:spcPct val="150000"/>
              </a:lnSpc>
            </a:pPr>
            <a:r>
              <a:rPr lang="ar-SA" sz="4800" b="1" dirty="0">
                <a:solidFill>
                  <a:srgbClr val="FFFF00"/>
                </a:solidFill>
                <a:cs typeface="Arial Bold"/>
              </a:rPr>
              <a:t>أنواع </a:t>
            </a:r>
            <a:r>
              <a:rPr lang="ar-SA" sz="4800" b="1" dirty="0" smtClean="0">
                <a:solidFill>
                  <a:srgbClr val="FFFF00"/>
                </a:solidFill>
                <a:cs typeface="Arial Bold"/>
              </a:rPr>
              <a:t>الطلاقة</a:t>
            </a:r>
            <a:endParaRPr lang="ar-SA" sz="4800" b="1" dirty="0">
              <a:solidFill>
                <a:srgbClr val="FFFF00"/>
              </a:solidFill>
              <a:cs typeface="Arial Bold"/>
            </a:endParaRPr>
          </a:p>
        </p:txBody>
      </p:sp>
    </p:spTree>
    <p:extLst>
      <p:ext uri="{BB962C8B-B14F-4D97-AF65-F5344CB8AC3E}">
        <p14:creationId xmlns:p14="http://schemas.microsoft.com/office/powerpoint/2010/main" val="32574361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مربع نص 2"/>
          <p:cNvSpPr txBox="1"/>
          <p:nvPr/>
        </p:nvSpPr>
        <p:spPr>
          <a:xfrm>
            <a:off x="871510" y="1700808"/>
            <a:ext cx="7632848" cy="433965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justLow">
              <a:lnSpc>
                <a:spcPct val="150000"/>
              </a:lnSpc>
            </a:pPr>
            <a:r>
              <a:rPr lang="ar-SA" sz="4800" b="1" dirty="0" smtClean="0">
                <a:solidFill>
                  <a:schemeClr val="accent5">
                    <a:lumMod val="75000"/>
                  </a:schemeClr>
                </a:solidFill>
                <a:cs typeface="+mn-cs"/>
              </a:rPr>
              <a:t>3. طلاقة فكرية </a:t>
            </a:r>
            <a:r>
              <a:rPr lang="ar-SA" sz="2800" b="1" dirty="0" smtClean="0">
                <a:solidFill>
                  <a:schemeClr val="accent5">
                    <a:lumMod val="75000"/>
                  </a:schemeClr>
                </a:solidFill>
                <a:cs typeface="+mn-cs"/>
              </a:rPr>
              <a:t>(مثال1)</a:t>
            </a:r>
            <a:r>
              <a:rPr lang="ar-SA" sz="4800" b="1" dirty="0" smtClean="0">
                <a:solidFill>
                  <a:schemeClr val="accent5">
                    <a:lumMod val="75000"/>
                  </a:schemeClr>
                </a:solidFill>
                <a:cs typeface="+mn-cs"/>
              </a:rPr>
              <a:t>.</a:t>
            </a:r>
            <a:endParaRPr lang="ar-SA" sz="4800" b="1" dirty="0" smtClean="0">
              <a:solidFill>
                <a:schemeClr val="accent5">
                  <a:lumMod val="75000"/>
                </a:schemeClr>
              </a:solidFill>
              <a:cs typeface="+mn-cs"/>
            </a:endParaRPr>
          </a:p>
          <a:p>
            <a:pPr algn="justLow">
              <a:lnSpc>
                <a:spcPct val="150000"/>
              </a:lnSpc>
            </a:pPr>
            <a:r>
              <a:rPr lang="ar-SA" sz="4800" b="1" dirty="0" smtClean="0">
                <a:cs typeface="+mn-cs"/>
              </a:rPr>
              <a:t>    </a:t>
            </a:r>
            <a:r>
              <a:rPr lang="ar-SA" sz="4400" b="1" dirty="0" err="1" smtClean="0">
                <a:cs typeface="+mn-cs"/>
              </a:rPr>
              <a:t>إذكري</a:t>
            </a:r>
            <a:r>
              <a:rPr lang="ar-SA" sz="4400" b="1" dirty="0" smtClean="0">
                <a:cs typeface="+mn-cs"/>
              </a:rPr>
              <a:t> أكبر </a:t>
            </a:r>
            <a:r>
              <a:rPr lang="ar-SA" sz="4400" b="1" dirty="0" smtClean="0">
                <a:cs typeface="+mn-cs"/>
              </a:rPr>
              <a:t>عدد من </a:t>
            </a:r>
            <a:r>
              <a:rPr lang="ar-SA" sz="4400" b="1" dirty="0" smtClean="0">
                <a:cs typeface="+mn-cs"/>
              </a:rPr>
              <a:t>الأفكار لإدخال الفرح والسرور إلى قلب الوالدين خلال ثلاث دقائق.</a:t>
            </a:r>
            <a:endParaRPr lang="ar-SA" sz="4400" b="1" dirty="0">
              <a:cs typeface="+mn-cs"/>
            </a:endParaRPr>
          </a:p>
        </p:txBody>
      </p:sp>
      <p:sp>
        <p:nvSpPr>
          <p:cNvPr id="2" name="عنصر نائب للتذييل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SA" smtClean="0"/>
              <a:t>لمياء الأحمد</a:t>
            </a:r>
            <a:endParaRPr lang="en-US"/>
          </a:p>
        </p:txBody>
      </p:sp>
      <p:pic>
        <p:nvPicPr>
          <p:cNvPr id="2051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243498"/>
            <a:ext cx="1096844" cy="10906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مستطيل 3"/>
          <p:cNvSpPr/>
          <p:nvPr/>
        </p:nvSpPr>
        <p:spPr>
          <a:xfrm>
            <a:off x="3402966" y="226481"/>
            <a:ext cx="2775119" cy="106343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lnSpc>
                <a:spcPct val="150000"/>
              </a:lnSpc>
            </a:pPr>
            <a:r>
              <a:rPr lang="ar-SA" sz="4800" b="1" dirty="0">
                <a:solidFill>
                  <a:srgbClr val="FFFF00"/>
                </a:solidFill>
                <a:cs typeface="Arial Bold"/>
              </a:rPr>
              <a:t>أنواع </a:t>
            </a:r>
            <a:r>
              <a:rPr lang="ar-SA" sz="4800" b="1" dirty="0" smtClean="0">
                <a:solidFill>
                  <a:srgbClr val="FFFF00"/>
                </a:solidFill>
                <a:cs typeface="Arial Bold"/>
              </a:rPr>
              <a:t>الطلاقة</a:t>
            </a:r>
            <a:endParaRPr lang="ar-SA" sz="4800" b="1" dirty="0">
              <a:solidFill>
                <a:srgbClr val="FFFF00"/>
              </a:solidFill>
              <a:cs typeface="Arial Bold"/>
            </a:endParaRPr>
          </a:p>
        </p:txBody>
      </p:sp>
    </p:spTree>
    <p:extLst>
      <p:ext uri="{BB962C8B-B14F-4D97-AF65-F5344CB8AC3E}">
        <p14:creationId xmlns:p14="http://schemas.microsoft.com/office/powerpoint/2010/main" val="21267086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7" name="صورة 2" descr="الوصف: http://1.bp.blogspot.com/_HZAbOGB028o/TQJtfmjMltI/AAAAAAAABGU/DyDTnaAthdw/s1600/1124.JPG"/>
          <p:cNvPicPr>
            <a:picLocks noChangeAspect="1" noChangeArrowheads="1"/>
          </p:cNvPicPr>
          <p:nvPr/>
        </p:nvPicPr>
        <p:blipFill>
          <a:blip r:embed="rId2" r:link="rId3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309447">
            <a:off x="7944521" y="1434976"/>
            <a:ext cx="808038" cy="866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انفجار 2 5"/>
          <p:cNvSpPr>
            <a:spLocks noChangeArrowheads="1"/>
          </p:cNvSpPr>
          <p:nvPr/>
        </p:nvSpPr>
        <p:spPr bwMode="auto">
          <a:xfrm>
            <a:off x="290364" y="105808"/>
            <a:ext cx="1257300" cy="1162952"/>
          </a:xfrm>
          <a:prstGeom prst="irregularSeal2">
            <a:avLst/>
          </a:prstGeom>
          <a:ln>
            <a:headEnd/>
            <a:tailEnd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ar-SA">
              <a:solidFill>
                <a:prstClr val="black"/>
              </a:solidFill>
            </a:endParaRPr>
          </a:p>
        </p:txBody>
      </p:sp>
      <p:sp>
        <p:nvSpPr>
          <p:cNvPr id="7" name="مربع نص 5"/>
          <p:cNvSpPr txBox="1">
            <a:spLocks noChangeArrowheads="1"/>
          </p:cNvSpPr>
          <p:nvPr/>
        </p:nvSpPr>
        <p:spPr bwMode="auto">
          <a:xfrm>
            <a:off x="404664" y="362983"/>
            <a:ext cx="9144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ar-SA" sz="1600" b="1" dirty="0">
                <a:solidFill>
                  <a:srgbClr val="006600"/>
                </a:solidFill>
                <a:latin typeface="ae_AlHor"/>
                <a:ea typeface="Calibri"/>
                <a:cs typeface="Hesham Free"/>
              </a:rPr>
              <a:t>ورقة عمل</a:t>
            </a:r>
            <a:endParaRPr lang="en-US" sz="1400" b="1" dirty="0">
              <a:solidFill>
                <a:prstClr val="black"/>
              </a:solidFill>
              <a:latin typeface="Calibri"/>
              <a:ea typeface="Calibri"/>
              <a:cs typeface="Arial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ar-SA" sz="1600" b="1" dirty="0" smtClean="0">
                <a:solidFill>
                  <a:srgbClr val="006600"/>
                </a:solidFill>
                <a:latin typeface="ae_AlHor"/>
                <a:ea typeface="Calibri"/>
                <a:cs typeface="Hesham Free"/>
              </a:rPr>
              <a:t>3</a:t>
            </a:r>
            <a:endParaRPr lang="en-US" sz="1400" b="1" dirty="0">
              <a:solidFill>
                <a:prstClr val="black"/>
              </a:solidFill>
              <a:latin typeface="Calibri"/>
              <a:ea typeface="Calibri"/>
              <a:cs typeface="Arial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1100" dirty="0">
                <a:solidFill>
                  <a:prstClr val="black"/>
                </a:solidFill>
                <a:latin typeface="Calibri"/>
                <a:ea typeface="Calibri"/>
                <a:cs typeface="Arial"/>
              </a:rPr>
              <a:t> </a:t>
            </a:r>
          </a:p>
        </p:txBody>
      </p:sp>
      <p:sp>
        <p:nvSpPr>
          <p:cNvPr id="9" name="مستطيل مستدير الزوايا 8"/>
          <p:cNvSpPr/>
          <p:nvPr/>
        </p:nvSpPr>
        <p:spPr>
          <a:xfrm>
            <a:off x="520006" y="2230274"/>
            <a:ext cx="8006258" cy="4367078"/>
          </a:xfrm>
          <a:prstGeom prst="roundRect">
            <a:avLst/>
          </a:prstGeom>
          <a:noFill/>
          <a:ln w="19050">
            <a:solidFill>
              <a:srgbClr val="00660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1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justLow">
              <a:lnSpc>
                <a:spcPct val="150000"/>
              </a:lnSpc>
            </a:pPr>
            <a:r>
              <a:rPr lang="ar-SA" sz="3200" b="1" dirty="0" err="1">
                <a:solidFill>
                  <a:srgbClr val="008000"/>
                </a:solidFill>
              </a:rPr>
              <a:t>إذكري</a:t>
            </a:r>
            <a:r>
              <a:rPr lang="ar-SA" sz="3200" b="1" dirty="0">
                <a:solidFill>
                  <a:srgbClr val="008000"/>
                </a:solidFill>
              </a:rPr>
              <a:t> أكبر عدد ممكن من الأفكار التي تُعين الطالبات على المحافظة على الصلاة في وقتها</a:t>
            </a:r>
            <a:r>
              <a:rPr lang="ar-SA" sz="3200" b="1" dirty="0" smtClean="0">
                <a:solidFill>
                  <a:srgbClr val="008000"/>
                </a:solidFill>
              </a:rPr>
              <a:t>؟</a:t>
            </a:r>
          </a:p>
          <a:p>
            <a:pPr algn="justLow">
              <a:lnSpc>
                <a:spcPct val="150000"/>
              </a:lnSpc>
            </a:pPr>
            <a:endParaRPr lang="ar-SA" sz="2400" b="1" dirty="0">
              <a:solidFill>
                <a:schemeClr val="accent3">
                  <a:lumMod val="75000"/>
                </a:schemeClr>
              </a:solidFill>
              <a:latin typeface="Calibri"/>
              <a:ea typeface="Calibri"/>
              <a:cs typeface="Times New Roman"/>
            </a:endParaRPr>
          </a:p>
          <a:p>
            <a:pPr algn="justLow">
              <a:lnSpc>
                <a:spcPct val="150000"/>
              </a:lnSpc>
            </a:pPr>
            <a:endParaRPr lang="ar-SA" sz="2400" b="1" dirty="0" smtClean="0">
              <a:solidFill>
                <a:schemeClr val="accent3">
                  <a:lumMod val="75000"/>
                </a:schemeClr>
              </a:solidFill>
              <a:latin typeface="Calibri"/>
              <a:ea typeface="Calibri"/>
              <a:cs typeface="Times New Roman"/>
            </a:endParaRPr>
          </a:p>
          <a:p>
            <a:pPr algn="justLow">
              <a:lnSpc>
                <a:spcPct val="150000"/>
              </a:lnSpc>
            </a:pPr>
            <a:endParaRPr lang="ar-SA" sz="2400" b="1" dirty="0">
              <a:solidFill>
                <a:schemeClr val="accent3">
                  <a:lumMod val="75000"/>
                </a:schemeClr>
              </a:solidFill>
              <a:latin typeface="Calibri"/>
              <a:ea typeface="Calibri"/>
              <a:cs typeface="Times New Roman"/>
            </a:endParaRPr>
          </a:p>
          <a:p>
            <a:pPr algn="justLow">
              <a:lnSpc>
                <a:spcPct val="150000"/>
              </a:lnSpc>
            </a:pPr>
            <a:endParaRPr lang="ar-SA" sz="2400" b="1" dirty="0" smtClean="0">
              <a:solidFill>
                <a:schemeClr val="accent3">
                  <a:lumMod val="75000"/>
                </a:schemeClr>
              </a:solidFill>
              <a:latin typeface="Calibri"/>
              <a:ea typeface="Calibri"/>
              <a:cs typeface="Times New Roman"/>
            </a:endParaRPr>
          </a:p>
        </p:txBody>
      </p:sp>
      <p:sp>
        <p:nvSpPr>
          <p:cNvPr id="10" name="مربع نص 1"/>
          <p:cNvSpPr txBox="1"/>
          <p:nvPr/>
        </p:nvSpPr>
        <p:spPr>
          <a:xfrm rot="19938114">
            <a:off x="452438" y="1032952"/>
            <a:ext cx="1114425" cy="1095375"/>
          </a:xfrm>
          <a:prstGeom prst="rect">
            <a:avLst/>
          </a:prstGeom>
          <a:noFill/>
          <a:ln w="6350">
            <a:noFill/>
          </a:ln>
          <a:effectLst/>
        </p:spPr>
        <p:txBody>
          <a:bodyPr rot="0" spcFirstLastPara="0" vert="horz" wrap="square" lIns="91440" tIns="45720" rIns="91440" bIns="45720" numCol="1" spcCol="0" rtlCol="1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ar-SA" sz="2400" dirty="0">
                <a:solidFill>
                  <a:srgbClr val="FF99CC"/>
                </a:solidFill>
                <a:latin typeface="Calibri"/>
                <a:ea typeface="Calibri"/>
                <a:cs typeface="AGA Dimnah Regular"/>
              </a:rPr>
              <a:t>هيا</a:t>
            </a:r>
            <a:endParaRPr lang="en-US" sz="1100" dirty="0">
              <a:solidFill>
                <a:prstClr val="black"/>
              </a:solidFill>
              <a:latin typeface="Calibri"/>
              <a:ea typeface="Calibri"/>
              <a:cs typeface="Arial"/>
            </a:endParaRPr>
          </a:p>
          <a:p>
            <a:pPr marL="457200">
              <a:lnSpc>
                <a:spcPct val="115000"/>
              </a:lnSpc>
              <a:spcAft>
                <a:spcPts val="1000"/>
              </a:spcAft>
            </a:pPr>
            <a:r>
              <a:rPr lang="ar-SA" sz="2400" dirty="0" smtClean="0">
                <a:solidFill>
                  <a:srgbClr val="FF99CC"/>
                </a:solidFill>
                <a:latin typeface="Calibri"/>
                <a:ea typeface="Calibri"/>
                <a:cs typeface="AGA Dimnah Regular"/>
              </a:rPr>
              <a:t>نفكر</a:t>
            </a:r>
            <a:endParaRPr lang="en-US" sz="1100" dirty="0">
              <a:solidFill>
                <a:prstClr val="black"/>
              </a:solidFill>
              <a:latin typeface="Calibri"/>
              <a:ea typeface="Calibri"/>
              <a:cs typeface="Arial"/>
            </a:endParaRPr>
          </a:p>
        </p:txBody>
      </p:sp>
      <p:sp>
        <p:nvSpPr>
          <p:cNvPr id="11" name="مربع نص 8"/>
          <p:cNvSpPr txBox="1"/>
          <p:nvPr/>
        </p:nvSpPr>
        <p:spPr>
          <a:xfrm>
            <a:off x="2699792" y="1484784"/>
            <a:ext cx="3464560" cy="745490"/>
          </a:xfrm>
          <a:prstGeom prst="rect">
            <a:avLst/>
          </a:prstGeom>
          <a:noFill/>
          <a:ln>
            <a:noFill/>
          </a:ln>
          <a:effectLst/>
        </p:spPr>
        <p:txBody>
          <a:bodyPr rot="0" spcFirstLastPara="0" vert="horz" wrap="square" lIns="91440" tIns="45720" rIns="91440" bIns="45720" numCol="1" spcCol="0" rtlCol="1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ar-SA" sz="3600" dirty="0">
                <a:gradFill>
                  <a:gsLst>
                    <a:gs pos="0">
                      <a:srgbClr val="A54200"/>
                    </a:gs>
                    <a:gs pos="78000">
                      <a:srgbClr val="FF8C19"/>
                    </a:gs>
                    <a:gs pos="100000">
                      <a:srgbClr val="FFF1E9"/>
                    </a:gs>
                  </a:gsLst>
                  <a:lin ang="5400000" scaled="0"/>
                </a:gradFill>
                <a:effectLst>
                  <a:outerShdw blurRad="69850" dist="43180" dir="5400000" sx="0" sy="0">
                    <a:srgbClr val="000000">
                      <a:alpha val="65000"/>
                    </a:srgbClr>
                  </a:outerShdw>
                </a:effectLst>
                <a:latin typeface="Calibri"/>
                <a:ea typeface="Calibri"/>
                <a:cs typeface="bader_al gordabia"/>
              </a:rPr>
              <a:t>مهارة </a:t>
            </a:r>
            <a:r>
              <a:rPr lang="ar-SA" sz="3600" dirty="0" smtClean="0">
                <a:gradFill>
                  <a:gsLst>
                    <a:gs pos="0">
                      <a:srgbClr val="A54200"/>
                    </a:gs>
                    <a:gs pos="78000">
                      <a:srgbClr val="FF8C19"/>
                    </a:gs>
                    <a:gs pos="100000">
                      <a:srgbClr val="FFF1E9"/>
                    </a:gs>
                  </a:gsLst>
                  <a:lin ang="5400000" scaled="0"/>
                </a:gradFill>
                <a:effectLst>
                  <a:outerShdw blurRad="69850" dist="43180" dir="5400000" sx="0" sy="0">
                    <a:srgbClr val="000000">
                      <a:alpha val="65000"/>
                    </a:srgbClr>
                  </a:outerShdw>
                </a:effectLst>
                <a:latin typeface="Calibri"/>
                <a:ea typeface="Calibri"/>
                <a:cs typeface="bader_al gordabia"/>
              </a:rPr>
              <a:t>الطلاقة</a:t>
            </a:r>
            <a:endParaRPr lang="en-US" sz="1100" dirty="0">
              <a:solidFill>
                <a:prstClr val="black"/>
              </a:solidFill>
              <a:latin typeface="Calibri"/>
              <a:ea typeface="Calibri"/>
              <a:cs typeface="Arial"/>
            </a:endParaRPr>
          </a:p>
        </p:txBody>
      </p:sp>
      <p:sp>
        <p:nvSpPr>
          <p:cNvPr id="3" name="Rectangle 11"/>
          <p:cNvSpPr>
            <a:spLocks noChangeArrowheads="1"/>
          </p:cNvSpPr>
          <p:nvPr/>
        </p:nvSpPr>
        <p:spPr bwMode="auto">
          <a:xfrm>
            <a:off x="152400" y="1524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ar-SA">
              <a:solidFill>
                <a:prstClr val="black"/>
              </a:solidFill>
            </a:endParaRPr>
          </a:p>
        </p:txBody>
      </p:sp>
      <p:sp>
        <p:nvSpPr>
          <p:cNvPr id="5" name="Rectangle 15"/>
          <p:cNvSpPr>
            <a:spLocks noChangeArrowheads="1"/>
          </p:cNvSpPr>
          <p:nvPr/>
        </p:nvSpPr>
        <p:spPr bwMode="auto">
          <a:xfrm>
            <a:off x="152400" y="6096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sz="800" smtClean="0">
                <a:solidFill>
                  <a:prstClr val="black"/>
                </a:solidFill>
                <a:latin typeface="Arial" pitchFamily="34" charset="0"/>
              </a:rPr>
              <a:t/>
            </a:r>
            <a:br>
              <a:rPr lang="en-US" sz="800" smtClean="0">
                <a:solidFill>
                  <a:prstClr val="black"/>
                </a:solidFill>
                <a:latin typeface="Arial" pitchFamily="34" charset="0"/>
              </a:rPr>
            </a:br>
            <a:endParaRPr lang="en-US" smtClean="0">
              <a:solidFill>
                <a:prstClr val="black"/>
              </a:solidFill>
              <a:latin typeface="Arial" pitchFamily="34" charset="0"/>
            </a:endParaRPr>
          </a:p>
          <a:p>
            <a:pPr algn="l" rtl="0" eaLnBrk="0" hangingPunct="0"/>
            <a:endParaRPr lang="en-US" smtClean="0">
              <a:solidFill>
                <a:prstClr val="black"/>
              </a:solidFill>
              <a:latin typeface="Arial" pitchFamily="34" charset="0"/>
            </a:endParaRPr>
          </a:p>
        </p:txBody>
      </p:sp>
      <p:sp>
        <p:nvSpPr>
          <p:cNvPr id="13" name="Rectangle 17"/>
          <p:cNvSpPr>
            <a:spLocks noChangeArrowheads="1"/>
          </p:cNvSpPr>
          <p:nvPr/>
        </p:nvSpPr>
        <p:spPr bwMode="auto">
          <a:xfrm>
            <a:off x="152400" y="6096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sz="800" smtClean="0">
                <a:solidFill>
                  <a:prstClr val="black"/>
                </a:solidFill>
                <a:latin typeface="Arial" pitchFamily="34" charset="0"/>
              </a:rPr>
              <a:t/>
            </a:r>
            <a:br>
              <a:rPr lang="en-US" sz="800" smtClean="0">
                <a:solidFill>
                  <a:prstClr val="black"/>
                </a:solidFill>
                <a:latin typeface="Arial" pitchFamily="34" charset="0"/>
              </a:rPr>
            </a:br>
            <a:endParaRPr lang="en-US" smtClean="0">
              <a:solidFill>
                <a:prstClr val="black"/>
              </a:solidFill>
              <a:latin typeface="Arial" pitchFamily="34" charset="0"/>
            </a:endParaRPr>
          </a:p>
          <a:p>
            <a:pPr algn="l" rtl="0" eaLnBrk="0" hangingPunct="0"/>
            <a:endParaRPr lang="en-US" smtClean="0">
              <a:solidFill>
                <a:prstClr val="black"/>
              </a:solidFill>
              <a:latin typeface="Arial" pitchFamily="34" charset="0"/>
            </a:endParaRPr>
          </a:p>
        </p:txBody>
      </p:sp>
      <p:sp>
        <p:nvSpPr>
          <p:cNvPr id="14" name="Rectangle 18"/>
          <p:cNvSpPr>
            <a:spLocks noChangeArrowheads="1"/>
          </p:cNvSpPr>
          <p:nvPr/>
        </p:nvSpPr>
        <p:spPr bwMode="auto">
          <a:xfrm>
            <a:off x="152400" y="6096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l">
              <a:tabLst>
                <a:tab pos="2820988" algn="l"/>
              </a:tabLst>
            </a:pPr>
            <a:r>
              <a:rPr lang="ar-SA" sz="1100" smtClean="0">
                <a:solidFill>
                  <a:prstClr val="black"/>
                </a:solidFill>
                <a:latin typeface="Calibri" pitchFamily="34" charset="0"/>
                <a:ea typeface="Calibri" pitchFamily="34" charset="0"/>
              </a:rPr>
              <a:t>	</a:t>
            </a:r>
            <a:endParaRPr lang="en-US" sz="800" smtClean="0">
              <a:solidFill>
                <a:prstClr val="black"/>
              </a:solidFill>
              <a:latin typeface="Arial" pitchFamily="34" charset="0"/>
            </a:endParaRPr>
          </a:p>
          <a:p>
            <a:pPr algn="l" rtl="0" eaLnBrk="0" hangingPunct="0">
              <a:tabLst>
                <a:tab pos="2820988" algn="l"/>
              </a:tabLst>
            </a:pPr>
            <a:endParaRPr lang="en-US" smtClean="0">
              <a:solidFill>
                <a:prstClr val="black"/>
              </a:solidFill>
              <a:latin typeface="Arial" pitchFamily="34" charset="0"/>
            </a:endParaRPr>
          </a:p>
        </p:txBody>
      </p:sp>
      <p:sp>
        <p:nvSpPr>
          <p:cNvPr id="16" name="مستطيل 15"/>
          <p:cNvSpPr/>
          <p:nvPr/>
        </p:nvSpPr>
        <p:spPr>
          <a:xfrm>
            <a:off x="2267744" y="332656"/>
            <a:ext cx="6350074" cy="1103784"/>
          </a:xfrm>
          <a:prstGeom prst="rect">
            <a:avLst/>
          </a:prstGeom>
          <a:ln w="57150">
            <a:solidFill>
              <a:srgbClr val="99FF33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ar-SA" sz="2000" b="1" dirty="0" smtClean="0">
                <a:solidFill>
                  <a:prstClr val="black"/>
                </a:solidFill>
                <a:latin typeface="Calibri"/>
                <a:ea typeface="Calibri"/>
                <a:cs typeface="Times New Roman"/>
              </a:rPr>
              <a:t>التاريخ</a:t>
            </a:r>
            <a:r>
              <a:rPr lang="ar-SA" sz="2000" b="1" dirty="0">
                <a:solidFill>
                  <a:prstClr val="black"/>
                </a:solidFill>
                <a:latin typeface="Calibri"/>
                <a:ea typeface="Calibri"/>
                <a:cs typeface="Times New Roman"/>
              </a:rPr>
              <a:t>:   </a:t>
            </a:r>
            <a:r>
              <a:rPr lang="ar-SA" sz="2000" b="1" dirty="0">
                <a:solidFill>
                  <a:srgbClr val="FF3399"/>
                </a:solidFill>
                <a:latin typeface="Calibri"/>
                <a:ea typeface="Calibri"/>
                <a:cs typeface="Times New Roman"/>
              </a:rPr>
              <a:t> </a:t>
            </a:r>
            <a:r>
              <a:rPr lang="ar-SA" sz="2000" b="1" dirty="0" smtClean="0">
                <a:solidFill>
                  <a:srgbClr val="FF3399"/>
                </a:solidFill>
                <a:latin typeface="Calibri"/>
                <a:ea typeface="Calibri"/>
                <a:cs typeface="Times New Roman"/>
              </a:rPr>
              <a:t>25 </a:t>
            </a:r>
            <a:r>
              <a:rPr lang="ar-SA" sz="2000" b="1" dirty="0">
                <a:solidFill>
                  <a:srgbClr val="FF3399"/>
                </a:solidFill>
                <a:latin typeface="Calibri"/>
                <a:ea typeface="Calibri"/>
                <a:cs typeface="Times New Roman"/>
              </a:rPr>
              <a:t>/ </a:t>
            </a:r>
            <a:r>
              <a:rPr lang="ar-SA" sz="2000" b="1" dirty="0" smtClean="0">
                <a:solidFill>
                  <a:srgbClr val="FF3399"/>
                </a:solidFill>
                <a:latin typeface="Calibri"/>
                <a:ea typeface="Calibri"/>
                <a:cs typeface="Times New Roman"/>
              </a:rPr>
              <a:t>3 </a:t>
            </a:r>
            <a:r>
              <a:rPr lang="ar-SA" sz="2000" b="1" dirty="0">
                <a:solidFill>
                  <a:srgbClr val="FF3399"/>
                </a:solidFill>
                <a:latin typeface="Calibri"/>
                <a:ea typeface="Calibri"/>
                <a:cs typeface="Times New Roman"/>
              </a:rPr>
              <a:t>/ 1435هـ	 </a:t>
            </a:r>
            <a:r>
              <a:rPr lang="ar-SA" sz="2000" b="1" dirty="0">
                <a:solidFill>
                  <a:prstClr val="black"/>
                </a:solidFill>
                <a:latin typeface="Calibri"/>
                <a:ea typeface="Calibri"/>
                <a:cs typeface="Times New Roman"/>
              </a:rPr>
              <a:t>	نوع النشاط: </a:t>
            </a:r>
            <a:r>
              <a:rPr lang="ar-SA" sz="2000" b="1" dirty="0" smtClean="0">
                <a:solidFill>
                  <a:srgbClr val="FF3399"/>
                </a:solidFill>
                <a:latin typeface="Calibri"/>
                <a:ea typeface="Calibri"/>
                <a:cs typeface="Times New Roman"/>
              </a:rPr>
              <a:t>فردي.</a:t>
            </a:r>
            <a:endParaRPr lang="en-US" sz="2000" dirty="0">
              <a:solidFill>
                <a:srgbClr val="FF3399"/>
              </a:solidFill>
              <a:latin typeface="Calibri"/>
              <a:ea typeface="Calibri"/>
              <a:cs typeface="Arial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ar-SA" sz="2000" b="1" dirty="0" smtClean="0">
                <a:solidFill>
                  <a:prstClr val="black"/>
                </a:solidFill>
                <a:latin typeface="Calibri"/>
                <a:ea typeface="Calibri"/>
                <a:cs typeface="Times New Roman"/>
              </a:rPr>
              <a:t>				زمن النشاط: </a:t>
            </a:r>
            <a:r>
              <a:rPr lang="ar-SA" sz="2000" b="1" dirty="0" smtClean="0">
                <a:solidFill>
                  <a:srgbClr val="FF3399"/>
                </a:solidFill>
                <a:latin typeface="Calibri"/>
                <a:ea typeface="Calibri"/>
                <a:cs typeface="Times New Roman"/>
              </a:rPr>
              <a:t>( </a:t>
            </a:r>
            <a:r>
              <a:rPr lang="ar-SA" sz="2000" b="1" dirty="0" smtClean="0">
                <a:solidFill>
                  <a:srgbClr val="FF3399"/>
                </a:solidFill>
                <a:latin typeface="Calibri"/>
                <a:ea typeface="Calibri"/>
                <a:cs typeface="Times New Roman"/>
              </a:rPr>
              <a:t>5 </a:t>
            </a:r>
            <a:r>
              <a:rPr lang="ar-SA" sz="2000" b="1" dirty="0" smtClean="0">
                <a:solidFill>
                  <a:srgbClr val="FF3399"/>
                </a:solidFill>
                <a:latin typeface="Calibri"/>
                <a:ea typeface="Calibri"/>
                <a:cs typeface="Times New Roman"/>
              </a:rPr>
              <a:t>) دقائق.</a:t>
            </a:r>
            <a:endParaRPr lang="en-US" sz="2000" dirty="0" smtClean="0">
              <a:solidFill>
                <a:srgbClr val="FF3399"/>
              </a:solidFill>
              <a:latin typeface="Calibri"/>
              <a:ea typeface="Calibri"/>
              <a:cs typeface="Arial"/>
            </a:endParaRPr>
          </a:p>
        </p:txBody>
      </p:sp>
      <p:sp>
        <p:nvSpPr>
          <p:cNvPr id="2" name="عنصر نائب للتذييل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SA" smtClean="0">
                <a:solidFill>
                  <a:srgbClr val="666666"/>
                </a:solidFill>
              </a:rPr>
              <a:t>لمياء الأحمد</a:t>
            </a:r>
            <a:endParaRPr lang="en-US">
              <a:solidFill>
                <a:srgbClr val="666666"/>
              </a:solidFill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99708" y="4413813"/>
            <a:ext cx="1846854" cy="12961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064077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1" name="Rectangle 3"/>
          <p:cNvSpPr>
            <a:spLocks noGrp="1" noChangeArrowheads="1"/>
          </p:cNvSpPr>
          <p:nvPr>
            <p:ph idx="1"/>
          </p:nvPr>
        </p:nvSpPr>
        <p:spPr>
          <a:xfrm>
            <a:off x="380999" y="1327150"/>
            <a:ext cx="8407893" cy="5414218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80000"/>
              </a:lnSpc>
              <a:buFontTx/>
              <a:buNone/>
            </a:pPr>
            <a:endParaRPr lang="ar-SA" sz="2400" dirty="0"/>
          </a:p>
          <a:p>
            <a:pPr>
              <a:lnSpc>
                <a:spcPct val="150000"/>
              </a:lnSpc>
            </a:pPr>
            <a:r>
              <a:rPr lang="ar-SA" sz="2400" b="1" dirty="0">
                <a:solidFill>
                  <a:srgbClr val="00B050"/>
                </a:solidFill>
                <a:cs typeface="AdvertisingMedium" pitchFamily="2" charset="-78"/>
              </a:rPr>
              <a:t>التزمي الهدوء – لا تقاطعي زميلتك أثناء الحديث.</a:t>
            </a:r>
          </a:p>
          <a:p>
            <a:pPr>
              <a:lnSpc>
                <a:spcPct val="150000"/>
              </a:lnSpc>
            </a:pPr>
            <a:r>
              <a:rPr lang="ar-SA" sz="2400" b="1" dirty="0">
                <a:solidFill>
                  <a:srgbClr val="00B050"/>
                </a:solidFill>
                <a:cs typeface="AdvertisingMedium" pitchFamily="2" charset="-78"/>
              </a:rPr>
              <a:t>احترمي معلمتك و زميلاتك. </a:t>
            </a:r>
          </a:p>
          <a:p>
            <a:pPr>
              <a:lnSpc>
                <a:spcPct val="150000"/>
              </a:lnSpc>
            </a:pPr>
            <a:r>
              <a:rPr lang="ar-SA" sz="2400" b="1" dirty="0">
                <a:solidFill>
                  <a:srgbClr val="00B050"/>
                </a:solidFill>
                <a:cs typeface="AdvertisingMedium" pitchFamily="2" charset="-78"/>
              </a:rPr>
              <a:t>أحسني التعامل مع من حولك. </a:t>
            </a:r>
          </a:p>
          <a:p>
            <a:pPr>
              <a:lnSpc>
                <a:spcPct val="150000"/>
              </a:lnSpc>
            </a:pPr>
            <a:r>
              <a:rPr lang="ar-SA" sz="2400" b="1" dirty="0">
                <a:solidFill>
                  <a:srgbClr val="00B050"/>
                </a:solidFill>
                <a:cs typeface="AdvertisingMedium" pitchFamily="2" charset="-78"/>
              </a:rPr>
              <a:t>استأذني قبل أن تأخذي شيء ما. </a:t>
            </a:r>
          </a:p>
          <a:p>
            <a:pPr>
              <a:lnSpc>
                <a:spcPct val="150000"/>
              </a:lnSpc>
            </a:pPr>
            <a:r>
              <a:rPr lang="ar-SA" sz="2400" b="1" dirty="0">
                <a:solidFill>
                  <a:srgbClr val="00B050"/>
                </a:solidFill>
                <a:cs typeface="AdvertisingMedium" pitchFamily="2" charset="-78"/>
              </a:rPr>
              <a:t>لا تتلفظي بالعبارات السيئة.</a:t>
            </a:r>
          </a:p>
          <a:p>
            <a:pPr>
              <a:lnSpc>
                <a:spcPct val="150000"/>
              </a:lnSpc>
            </a:pPr>
            <a:r>
              <a:rPr lang="ar-SA" sz="2400" b="1" dirty="0">
                <a:solidFill>
                  <a:srgbClr val="00B050"/>
                </a:solidFill>
                <a:cs typeface="AdvertisingMedium" pitchFamily="2" charset="-78"/>
              </a:rPr>
              <a:t>استمعي للمعلمة جيدا أثناء الدرس.</a:t>
            </a:r>
          </a:p>
          <a:p>
            <a:pPr>
              <a:lnSpc>
                <a:spcPct val="150000"/>
              </a:lnSpc>
            </a:pPr>
            <a:r>
              <a:rPr lang="ar-SA" sz="2400" b="1" dirty="0">
                <a:solidFill>
                  <a:srgbClr val="00B050"/>
                </a:solidFill>
                <a:cs typeface="AdvertisingMedium" pitchFamily="2" charset="-78"/>
              </a:rPr>
              <a:t>حافظي على نظافتك و المكان. </a:t>
            </a:r>
          </a:p>
          <a:p>
            <a:pPr>
              <a:lnSpc>
                <a:spcPct val="150000"/>
              </a:lnSpc>
            </a:pPr>
            <a:r>
              <a:rPr lang="ar-SA" sz="2400" b="1" dirty="0">
                <a:solidFill>
                  <a:srgbClr val="00B050"/>
                </a:solidFill>
                <a:cs typeface="AdvertisingMedium" pitchFamily="2" charset="-78"/>
              </a:rPr>
              <a:t>التزمي بوقت الحصة. </a:t>
            </a:r>
          </a:p>
          <a:p>
            <a:pPr>
              <a:lnSpc>
                <a:spcPct val="150000"/>
              </a:lnSpc>
            </a:pPr>
            <a:r>
              <a:rPr lang="ar-SA" sz="2400" b="1" dirty="0">
                <a:solidFill>
                  <a:srgbClr val="00B050"/>
                </a:solidFill>
                <a:cs typeface="AdvertisingMedium" pitchFamily="2" charset="-78"/>
              </a:rPr>
              <a:t>لا تنتقدي أي فكرة و ابني على أفكار الآخرين.</a:t>
            </a:r>
          </a:p>
          <a:p>
            <a:pPr>
              <a:lnSpc>
                <a:spcPct val="150000"/>
              </a:lnSpc>
            </a:pPr>
            <a:r>
              <a:rPr lang="ar-SA" sz="2400" b="1" dirty="0">
                <a:solidFill>
                  <a:srgbClr val="00B050"/>
                </a:solidFill>
                <a:cs typeface="AdvertisingMedium" pitchFamily="2" charset="-78"/>
              </a:rPr>
              <a:t>حافظي على أدواتك الشخصية. </a:t>
            </a:r>
            <a:endParaRPr lang="en-US" sz="2400" b="1" dirty="0">
              <a:solidFill>
                <a:srgbClr val="00B050"/>
              </a:solidFill>
              <a:cs typeface="AdvertisingMedium" pitchFamily="2" charset="-78"/>
            </a:endParaRPr>
          </a:p>
        </p:txBody>
      </p:sp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>
                <a:solidFill>
                  <a:srgbClr val="FFFF00"/>
                </a:solidFill>
                <a:cs typeface="Hacen Liner XL" pitchFamily="2" charset="-78"/>
              </a:rPr>
              <a:t>قوانين الصف</a:t>
            </a:r>
            <a:endParaRPr lang="en-US" dirty="0">
              <a:solidFill>
                <a:srgbClr val="FFFF00"/>
              </a:solidFill>
              <a:cs typeface="Hacen Liner XL" pitchFamily="2" charset="-78"/>
            </a:endParaRPr>
          </a:p>
        </p:txBody>
      </p:sp>
      <p:pic>
        <p:nvPicPr>
          <p:cNvPr id="27652" name="Picture 4" descr="supplies_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979613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653" name="Picture 5" descr="hour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2088" y="260350"/>
            <a:ext cx="1081087" cy="963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654" name="Picture 6" descr="worker1b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2225" y="260350"/>
            <a:ext cx="10668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655" name="Picture 7" descr="book_que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825" y="5478463"/>
            <a:ext cx="1944688" cy="1127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656" name="Picture 8" descr="schoolclip26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916113"/>
            <a:ext cx="1574800" cy="1728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657" name="Picture 9" descr="i682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9792" y="453231"/>
            <a:ext cx="546100" cy="525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658" name="Picture 10" descr="i681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850" y="3573463"/>
            <a:ext cx="996950" cy="1079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عنصر نائب للتذييل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SA" smtClean="0"/>
              <a:t>لمياء الأحمد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35368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7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7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7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7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76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76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76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76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76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76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76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76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765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765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765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765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765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765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765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765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مربع نص 2"/>
          <p:cNvSpPr txBox="1"/>
          <p:nvPr/>
        </p:nvSpPr>
        <p:spPr>
          <a:xfrm>
            <a:off x="755576" y="2091620"/>
            <a:ext cx="7632848" cy="378565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4800" b="1" dirty="0" smtClean="0">
                <a:solidFill>
                  <a:srgbClr val="FF0066"/>
                </a:solidFill>
                <a:cs typeface="Rateb lotusb22" pitchFamily="2" charset="-78"/>
              </a:rPr>
              <a:t>•</a:t>
            </a:r>
            <a:r>
              <a:rPr lang="ar-SA" sz="4800" b="1" dirty="0">
                <a:solidFill>
                  <a:srgbClr val="FF0066"/>
                </a:solidFill>
                <a:cs typeface="Rateb lotusb22" pitchFamily="2" charset="-78"/>
              </a:rPr>
              <a:t>	كيف تسهم تمارين الطلاقة بأنواعها في تنشيط المخ والذاكرة؟ </a:t>
            </a:r>
          </a:p>
          <a:p>
            <a:r>
              <a:rPr lang="ar-SA" sz="4800" b="1" dirty="0">
                <a:solidFill>
                  <a:srgbClr val="FF0066"/>
                </a:solidFill>
                <a:cs typeface="Rateb lotusb22" pitchFamily="2" charset="-78"/>
              </a:rPr>
              <a:t>•	 ما علاقة استخدام تمارين الطلاقة في التقدم الدراسي؟ </a:t>
            </a:r>
          </a:p>
          <a:p>
            <a:r>
              <a:rPr lang="ar-SA" sz="4800" b="1" dirty="0">
                <a:solidFill>
                  <a:srgbClr val="FF0066"/>
                </a:solidFill>
                <a:cs typeface="Rateb lotusb22" pitchFamily="2" charset="-78"/>
              </a:rPr>
              <a:t>•	كيف نفتح الطريق لإطلاق العقل؟ </a:t>
            </a:r>
          </a:p>
        </p:txBody>
      </p:sp>
      <p:sp>
        <p:nvSpPr>
          <p:cNvPr id="2" name="عنصر نائب للتذييل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SA" smtClean="0"/>
              <a:t>لمياء الأحمد</a:t>
            </a:r>
            <a:endParaRPr lang="en-US"/>
          </a:p>
        </p:txBody>
      </p:sp>
      <p:pic>
        <p:nvPicPr>
          <p:cNvPr id="2051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48966" y="322263"/>
            <a:ext cx="1096844" cy="10906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72235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شكل بيضاوي 2"/>
          <p:cNvSpPr/>
          <p:nvPr/>
        </p:nvSpPr>
        <p:spPr>
          <a:xfrm>
            <a:off x="707219" y="1050995"/>
            <a:ext cx="7776864" cy="5040560"/>
          </a:xfrm>
          <a:prstGeom prst="ellipse">
            <a:avLst/>
          </a:prstGeom>
          <a:gradFill rotWithShape="1">
            <a:gsLst>
              <a:gs pos="0">
                <a:srgbClr val="9C007F">
                  <a:tint val="60000"/>
                  <a:satMod val="160000"/>
                </a:srgbClr>
              </a:gs>
              <a:gs pos="46000">
                <a:srgbClr val="9C007F">
                  <a:tint val="86000"/>
                  <a:satMod val="160000"/>
                </a:srgbClr>
              </a:gs>
              <a:gs pos="100000">
                <a:srgbClr val="9C007F">
                  <a:shade val="40000"/>
                  <a:satMod val="160000"/>
                </a:srgbClr>
              </a:gs>
            </a:gsLst>
            <a:path path="circle">
              <a:fillToRect l="50000" t="155000" r="50000" b="-55000"/>
            </a:path>
          </a:gradFill>
          <a:ln>
            <a:noFill/>
          </a:ln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rgbClr val="9C007F"/>
            </a:contourClr>
          </a:sp3d>
        </p:spPr>
        <p:txBody>
          <a:bodyPr rtlCol="1" anchor="ctr"/>
          <a:lstStyle/>
          <a:p>
            <a:pPr marL="0" marR="0" lvl="0" indent="0" algn="ctr" defTabSz="914400" eaLnBrk="1" fontAlgn="auto" latinLnBrk="0" hangingPunct="1">
              <a:lnSpc>
                <a:spcPct val="3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ar-SA" sz="4000" b="1" i="0" u="none" strike="noStrike" kern="0" cap="none" spc="0" normalizeH="0" baseline="0" noProof="0" dirty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entury Gothic"/>
              <a:ea typeface="+mn-ea"/>
              <a:cs typeface="Simplified Arabic" pitchFamily="2" charset="-78"/>
            </a:endParaRPr>
          </a:p>
        </p:txBody>
      </p:sp>
      <p:sp>
        <p:nvSpPr>
          <p:cNvPr id="2" name="مستطيل 1"/>
          <p:cNvSpPr/>
          <p:nvPr/>
        </p:nvSpPr>
        <p:spPr>
          <a:xfrm>
            <a:off x="539552" y="2848000"/>
            <a:ext cx="7848872" cy="10618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200000"/>
              </a:lnSpc>
            </a:pPr>
            <a:r>
              <a:rPr lang="ar-SA" sz="3600" b="1" dirty="0" smtClean="0">
                <a:solidFill>
                  <a:schemeClr val="bg1">
                    <a:lumMod val="95000"/>
                  </a:schemeClr>
                </a:solidFill>
                <a:latin typeface="Times New Roman"/>
                <a:ea typeface="Times New Roman"/>
                <a:cs typeface="Simplified Arabic"/>
              </a:rPr>
              <a:t>اكتبي </a:t>
            </a:r>
            <a:r>
              <a:rPr lang="ar-SA" sz="3600" b="1" dirty="0">
                <a:solidFill>
                  <a:schemeClr val="bg1">
                    <a:lumMod val="95000"/>
                  </a:schemeClr>
                </a:solidFill>
                <a:latin typeface="Times New Roman"/>
                <a:ea typeface="Times New Roman"/>
                <a:cs typeface="Simplified Arabic"/>
              </a:rPr>
              <a:t>خمس كلمات تنتهي بحرفي الألف والنون؟</a:t>
            </a:r>
            <a:endParaRPr lang="ar-SA" sz="3600" b="1" dirty="0">
              <a:solidFill>
                <a:schemeClr val="bg1">
                  <a:lumMod val="95000"/>
                </a:schemeClr>
              </a:solidFill>
              <a:latin typeface="Times New Roman"/>
              <a:ea typeface="Times New Roman"/>
              <a:cs typeface="Simplified Arabic"/>
            </a:endParaRPr>
          </a:p>
        </p:txBody>
      </p:sp>
      <p:sp>
        <p:nvSpPr>
          <p:cNvPr id="4" name="شكل بيضاوي 3"/>
          <p:cNvSpPr/>
          <p:nvPr/>
        </p:nvSpPr>
        <p:spPr>
          <a:xfrm>
            <a:off x="3803562" y="1484784"/>
            <a:ext cx="1584176" cy="1192337"/>
          </a:xfrm>
          <a:prstGeom prst="ellipse">
            <a:avLst/>
          </a:prstGeom>
          <a:solidFill>
            <a:schemeClr val="accent3">
              <a:lumMod val="50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2800" b="1" dirty="0" smtClean="0">
                <a:solidFill>
                  <a:srgbClr val="FFFF00"/>
                </a:solidFill>
                <a:latin typeface="ae_Graph" pitchFamily="18" charset="-78"/>
                <a:cs typeface="ae_Graph" pitchFamily="18" charset="-78"/>
              </a:rPr>
              <a:t>خاتمة</a:t>
            </a:r>
            <a:endParaRPr lang="ar-SA" sz="2800" b="1" dirty="0">
              <a:solidFill>
                <a:srgbClr val="FFFF00"/>
              </a:solidFill>
              <a:latin typeface="ae_Graph" pitchFamily="18" charset="-78"/>
              <a:cs typeface="ae_Graph" pitchFamily="18" charset="-78"/>
            </a:endParaRPr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SA" smtClean="0"/>
              <a:t>لمياء الأحمد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26412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شكل بيضاوي 2"/>
          <p:cNvSpPr/>
          <p:nvPr/>
        </p:nvSpPr>
        <p:spPr>
          <a:xfrm>
            <a:off x="707219" y="1050995"/>
            <a:ext cx="7776864" cy="5040560"/>
          </a:xfrm>
          <a:prstGeom prst="ellipse">
            <a:avLst/>
          </a:prstGeom>
          <a:gradFill rotWithShape="1">
            <a:gsLst>
              <a:gs pos="0">
                <a:srgbClr val="9C007F">
                  <a:tint val="60000"/>
                  <a:satMod val="160000"/>
                </a:srgbClr>
              </a:gs>
              <a:gs pos="46000">
                <a:srgbClr val="9C007F">
                  <a:tint val="86000"/>
                  <a:satMod val="160000"/>
                </a:srgbClr>
              </a:gs>
              <a:gs pos="100000">
                <a:srgbClr val="9C007F">
                  <a:shade val="40000"/>
                  <a:satMod val="160000"/>
                </a:srgbClr>
              </a:gs>
            </a:gsLst>
            <a:path path="circle">
              <a:fillToRect l="50000" t="155000" r="50000" b="-55000"/>
            </a:path>
          </a:gradFill>
          <a:ln>
            <a:noFill/>
          </a:ln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rgbClr val="9C007F"/>
            </a:contourClr>
          </a:sp3d>
        </p:spPr>
        <p:txBody>
          <a:bodyPr rtlCol="1" anchor="ctr"/>
          <a:lstStyle/>
          <a:p>
            <a:pPr marL="0" marR="0" lvl="0" indent="0" algn="ctr" defTabSz="914400" eaLnBrk="1" fontAlgn="auto" latinLnBrk="0" hangingPunct="1">
              <a:lnSpc>
                <a:spcPct val="3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ar-SA" sz="4000" b="1" i="0" u="none" strike="noStrike" kern="0" cap="none" spc="0" normalizeH="0" baseline="0" noProof="0" dirty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entury Gothic"/>
              <a:ea typeface="+mn-ea"/>
              <a:cs typeface="Simplified Arabic" pitchFamily="2" charset="-78"/>
            </a:endParaRPr>
          </a:p>
        </p:txBody>
      </p:sp>
      <p:sp>
        <p:nvSpPr>
          <p:cNvPr id="2" name="مستطيل 1"/>
          <p:cNvSpPr/>
          <p:nvPr/>
        </p:nvSpPr>
        <p:spPr>
          <a:xfrm>
            <a:off x="395535" y="2848000"/>
            <a:ext cx="8208913" cy="21698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200000"/>
              </a:lnSpc>
            </a:pPr>
            <a:r>
              <a:rPr lang="ar-SA" sz="3600" b="1" dirty="0" smtClean="0">
                <a:solidFill>
                  <a:schemeClr val="bg1">
                    <a:lumMod val="95000"/>
                  </a:schemeClr>
                </a:solidFill>
                <a:latin typeface="Times New Roman"/>
                <a:ea typeface="Times New Roman"/>
                <a:cs typeface="Simplified Arabic"/>
              </a:rPr>
              <a:t>اكتبي </a:t>
            </a:r>
            <a:r>
              <a:rPr lang="ar-SA" sz="3600" b="1" dirty="0">
                <a:solidFill>
                  <a:schemeClr val="bg1">
                    <a:lumMod val="95000"/>
                  </a:schemeClr>
                </a:solidFill>
                <a:latin typeface="Times New Roman"/>
                <a:ea typeface="Times New Roman"/>
                <a:cs typeface="Simplified Arabic"/>
              </a:rPr>
              <a:t>خمس أشياء لها شكل دائري</a:t>
            </a:r>
            <a:r>
              <a:rPr lang="ar-SA" sz="3600" b="1">
                <a:solidFill>
                  <a:schemeClr val="bg1">
                    <a:lumMod val="95000"/>
                  </a:schemeClr>
                </a:solidFill>
                <a:latin typeface="Times New Roman"/>
                <a:ea typeface="Times New Roman"/>
                <a:cs typeface="Simplified Arabic"/>
              </a:rPr>
              <a:t>، </a:t>
            </a:r>
            <a:r>
              <a:rPr lang="ar-SA" sz="3600" b="1" smtClean="0">
                <a:solidFill>
                  <a:schemeClr val="bg1">
                    <a:lumMod val="95000"/>
                  </a:schemeClr>
                </a:solidFill>
                <a:latin typeface="Times New Roman"/>
                <a:ea typeface="Times New Roman"/>
                <a:cs typeface="Simplified Arabic"/>
              </a:rPr>
              <a:t>مربع، </a:t>
            </a:r>
            <a:r>
              <a:rPr lang="ar-SA" sz="3600" b="1" dirty="0">
                <a:solidFill>
                  <a:schemeClr val="bg1">
                    <a:lumMod val="95000"/>
                  </a:schemeClr>
                </a:solidFill>
                <a:latin typeface="Times New Roman"/>
                <a:ea typeface="Times New Roman"/>
                <a:cs typeface="Simplified Arabic"/>
              </a:rPr>
              <a:t>مثلث، مستطيل؟</a:t>
            </a:r>
            <a:endParaRPr lang="ar-SA" sz="3600" b="1" dirty="0">
              <a:solidFill>
                <a:schemeClr val="bg1">
                  <a:lumMod val="95000"/>
                </a:schemeClr>
              </a:solidFill>
              <a:latin typeface="Times New Roman"/>
              <a:ea typeface="Times New Roman"/>
              <a:cs typeface="Simplified Arabic"/>
            </a:endParaRPr>
          </a:p>
        </p:txBody>
      </p:sp>
      <p:sp>
        <p:nvSpPr>
          <p:cNvPr id="4" name="شكل بيضاوي 3"/>
          <p:cNvSpPr/>
          <p:nvPr/>
        </p:nvSpPr>
        <p:spPr>
          <a:xfrm>
            <a:off x="3803562" y="1484784"/>
            <a:ext cx="1584176" cy="1192337"/>
          </a:xfrm>
          <a:prstGeom prst="ellipse">
            <a:avLst/>
          </a:prstGeom>
          <a:solidFill>
            <a:schemeClr val="accent3">
              <a:lumMod val="50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2800" b="1" dirty="0" smtClean="0">
                <a:solidFill>
                  <a:srgbClr val="FFFF00"/>
                </a:solidFill>
                <a:latin typeface="ae_Graph" pitchFamily="18" charset="-78"/>
                <a:cs typeface="ae_Graph" pitchFamily="18" charset="-78"/>
              </a:rPr>
              <a:t>خاتمة</a:t>
            </a:r>
            <a:endParaRPr lang="ar-SA" sz="2800" b="1" dirty="0">
              <a:solidFill>
                <a:srgbClr val="FFFF00"/>
              </a:solidFill>
              <a:latin typeface="ae_Graph" pitchFamily="18" charset="-78"/>
              <a:cs typeface="ae_Graph" pitchFamily="18" charset="-78"/>
            </a:endParaRPr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SA" smtClean="0"/>
              <a:t>لمياء الأحمد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3358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شكل بيضاوي 2"/>
          <p:cNvSpPr/>
          <p:nvPr/>
        </p:nvSpPr>
        <p:spPr>
          <a:xfrm>
            <a:off x="707219" y="1050995"/>
            <a:ext cx="7776864" cy="5040560"/>
          </a:xfrm>
          <a:prstGeom prst="ellipse">
            <a:avLst/>
          </a:prstGeom>
          <a:gradFill rotWithShape="1">
            <a:gsLst>
              <a:gs pos="0">
                <a:srgbClr val="9C007F">
                  <a:tint val="60000"/>
                  <a:satMod val="160000"/>
                </a:srgbClr>
              </a:gs>
              <a:gs pos="46000">
                <a:srgbClr val="9C007F">
                  <a:tint val="86000"/>
                  <a:satMod val="160000"/>
                </a:srgbClr>
              </a:gs>
              <a:gs pos="100000">
                <a:srgbClr val="9C007F">
                  <a:shade val="40000"/>
                  <a:satMod val="160000"/>
                </a:srgbClr>
              </a:gs>
            </a:gsLst>
            <a:path path="circle">
              <a:fillToRect l="50000" t="155000" r="50000" b="-55000"/>
            </a:path>
          </a:gradFill>
          <a:ln>
            <a:noFill/>
          </a:ln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rgbClr val="9C007F"/>
            </a:contourClr>
          </a:sp3d>
        </p:spPr>
        <p:txBody>
          <a:bodyPr rtlCol="1" anchor="ctr"/>
          <a:lstStyle/>
          <a:p>
            <a:pPr marL="0" marR="0" lvl="0" indent="0" algn="ctr" defTabSz="914400" eaLnBrk="1" fontAlgn="auto" latinLnBrk="0" hangingPunct="1">
              <a:lnSpc>
                <a:spcPct val="3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ar-SA" sz="4000" b="1" i="0" u="none" strike="noStrike" kern="0" cap="none" spc="0" normalizeH="0" baseline="0" noProof="0" dirty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entury Gothic"/>
              <a:ea typeface="+mn-ea"/>
              <a:cs typeface="Simplified Arabic" pitchFamily="2" charset="-78"/>
            </a:endParaRPr>
          </a:p>
        </p:txBody>
      </p:sp>
      <p:sp>
        <p:nvSpPr>
          <p:cNvPr id="2" name="مستطيل 1"/>
          <p:cNvSpPr/>
          <p:nvPr/>
        </p:nvSpPr>
        <p:spPr>
          <a:xfrm>
            <a:off x="539552" y="2848000"/>
            <a:ext cx="7848872" cy="21698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200000"/>
              </a:lnSpc>
            </a:pPr>
            <a:r>
              <a:rPr lang="ar-SA" sz="3600" b="1" dirty="0" smtClean="0">
                <a:solidFill>
                  <a:schemeClr val="bg1">
                    <a:lumMod val="95000"/>
                  </a:schemeClr>
                </a:solidFill>
                <a:latin typeface="Times New Roman"/>
                <a:ea typeface="Times New Roman"/>
                <a:cs typeface="Simplified Arabic"/>
              </a:rPr>
              <a:t>أكتبي </a:t>
            </a:r>
            <a:r>
              <a:rPr lang="ar-SA" sz="3600" b="1" dirty="0">
                <a:solidFill>
                  <a:schemeClr val="bg1">
                    <a:lumMod val="95000"/>
                  </a:schemeClr>
                </a:solidFill>
                <a:latin typeface="Times New Roman"/>
                <a:ea typeface="Times New Roman"/>
                <a:cs typeface="Simplified Arabic"/>
              </a:rPr>
              <a:t>أكبر عدد ممكن من الطرق الممكنة لإقناع الطفل بتناول الدواء؟</a:t>
            </a:r>
            <a:endParaRPr lang="ar-SA" sz="3600" b="1" dirty="0">
              <a:solidFill>
                <a:schemeClr val="bg1">
                  <a:lumMod val="95000"/>
                </a:schemeClr>
              </a:solidFill>
              <a:latin typeface="Times New Roman"/>
              <a:ea typeface="Times New Roman"/>
              <a:cs typeface="Simplified Arabic"/>
            </a:endParaRPr>
          </a:p>
        </p:txBody>
      </p:sp>
      <p:sp>
        <p:nvSpPr>
          <p:cNvPr id="4" name="شكل بيضاوي 3"/>
          <p:cNvSpPr/>
          <p:nvPr/>
        </p:nvSpPr>
        <p:spPr>
          <a:xfrm>
            <a:off x="3803562" y="1484784"/>
            <a:ext cx="1584176" cy="1192337"/>
          </a:xfrm>
          <a:prstGeom prst="ellipse">
            <a:avLst/>
          </a:prstGeom>
          <a:solidFill>
            <a:schemeClr val="accent3">
              <a:lumMod val="50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2800" b="1" dirty="0" smtClean="0">
                <a:solidFill>
                  <a:srgbClr val="FFFF00"/>
                </a:solidFill>
                <a:latin typeface="ae_Graph" pitchFamily="18" charset="-78"/>
                <a:cs typeface="ae_Graph" pitchFamily="18" charset="-78"/>
              </a:rPr>
              <a:t>خاتمة</a:t>
            </a:r>
            <a:endParaRPr lang="ar-SA" sz="2800" b="1" dirty="0">
              <a:solidFill>
                <a:srgbClr val="FFFF00"/>
              </a:solidFill>
              <a:latin typeface="ae_Graph" pitchFamily="18" charset="-78"/>
              <a:cs typeface="ae_Graph" pitchFamily="18" charset="-78"/>
            </a:endParaRPr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SA" smtClean="0"/>
              <a:t>لمياء الأحمد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15142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9" name="Rectangle 3"/>
          <p:cNvSpPr>
            <a:spLocks noGrp="1" noChangeArrowheads="1"/>
          </p:cNvSpPr>
          <p:nvPr>
            <p:ph type="title"/>
          </p:nvPr>
        </p:nvSpPr>
        <p:spPr>
          <a:xfrm>
            <a:off x="468313" y="333375"/>
            <a:ext cx="7772400" cy="1143000"/>
          </a:xfrm>
        </p:spPr>
        <p:txBody>
          <a:bodyPr/>
          <a:lstStyle/>
          <a:p>
            <a:r>
              <a:rPr lang="ar-SA" dirty="0">
                <a:solidFill>
                  <a:srgbClr val="9933FF"/>
                </a:solidFill>
                <a:cs typeface="Hacen Sudan" pitchFamily="2" charset="-78"/>
              </a:rPr>
              <a:t>فائدة</a:t>
            </a:r>
            <a:endParaRPr lang="en-US" dirty="0">
              <a:solidFill>
                <a:srgbClr val="9933FF"/>
              </a:solidFill>
              <a:cs typeface="Hacen Sudan" pitchFamily="2" charset="-78"/>
            </a:endParaRPr>
          </a:p>
        </p:txBody>
      </p:sp>
      <p:sp>
        <p:nvSpPr>
          <p:cNvPr id="2" name="عنصر نائب للتذييل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SA" smtClean="0"/>
              <a:t>لمياء الأحمد</a:t>
            </a:r>
            <a:endParaRPr lang="en-US"/>
          </a:p>
        </p:txBody>
      </p:sp>
      <p:sp>
        <p:nvSpPr>
          <p:cNvPr id="3" name="مستطيل 2"/>
          <p:cNvSpPr/>
          <p:nvPr/>
        </p:nvSpPr>
        <p:spPr>
          <a:xfrm>
            <a:off x="395536" y="1457483"/>
            <a:ext cx="8352928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Low">
              <a:lnSpc>
                <a:spcPct val="200000"/>
              </a:lnSpc>
            </a:pPr>
            <a:r>
              <a:rPr lang="ar-SA" sz="3200" dirty="0"/>
              <a:t>عَن ابْنِ مَسْعُودٍ رضي اللَّه </a:t>
            </a:r>
            <a:r>
              <a:rPr lang="ar-SA" sz="3200" dirty="0" smtClean="0"/>
              <a:t>عنه، عن </a:t>
            </a:r>
            <a:r>
              <a:rPr lang="ar-SA" sz="3200" dirty="0"/>
              <a:t>النَّبِيَّ صَلّى اللهُ عَلَيْهِ وسَلَّم </a:t>
            </a:r>
            <a:r>
              <a:rPr lang="ar-SA" sz="3200" dirty="0" smtClean="0"/>
              <a:t>قال: </a:t>
            </a:r>
            <a:r>
              <a:rPr lang="ar-SA" sz="3200" dirty="0"/>
              <a:t>« </a:t>
            </a:r>
            <a:r>
              <a:rPr lang="ar-SA" sz="3200" b="1" dirty="0">
                <a:solidFill>
                  <a:srgbClr val="C00000"/>
                </a:solidFill>
              </a:rPr>
              <a:t>إِنَّ الصَّدْقَ يَهْدِي إِلَى الْبِرِّ </a:t>
            </a:r>
            <a:r>
              <a:rPr lang="ar-SA" sz="3200" b="1" dirty="0" smtClean="0">
                <a:solidFill>
                  <a:srgbClr val="C00000"/>
                </a:solidFill>
              </a:rPr>
              <a:t>وَإِنَّ </a:t>
            </a:r>
            <a:r>
              <a:rPr lang="ar-SA" sz="3200" b="1" dirty="0">
                <a:solidFill>
                  <a:srgbClr val="C00000"/>
                </a:solidFill>
              </a:rPr>
              <a:t>الْبِرَّ يَهْدِي إِلَى </a:t>
            </a:r>
            <a:r>
              <a:rPr lang="ar-SA" sz="3200" b="1" dirty="0" smtClean="0">
                <a:solidFill>
                  <a:srgbClr val="C00000"/>
                </a:solidFill>
              </a:rPr>
              <a:t>الجَنَّةِ، وَإِنَّ </a:t>
            </a:r>
            <a:r>
              <a:rPr lang="ar-SA" sz="3200" b="1" dirty="0">
                <a:solidFill>
                  <a:srgbClr val="C00000"/>
                </a:solidFill>
              </a:rPr>
              <a:t>الرَّجُلَ ليصْدُقُ حَتَّى يُكتَبَ عِنْدَ اللَّهِ </a:t>
            </a:r>
            <a:r>
              <a:rPr lang="ar-SA" sz="3200" b="1" dirty="0" smtClean="0">
                <a:solidFill>
                  <a:srgbClr val="008000"/>
                </a:solidFill>
              </a:rPr>
              <a:t>صِدِّيقاً</a:t>
            </a:r>
            <a:r>
              <a:rPr lang="ar-SA" sz="3200" b="1" dirty="0" smtClean="0">
                <a:solidFill>
                  <a:srgbClr val="C00000"/>
                </a:solidFill>
              </a:rPr>
              <a:t>، وإِنَّ </a:t>
            </a:r>
            <a:r>
              <a:rPr lang="ar-SA" sz="3200" b="1" dirty="0">
                <a:solidFill>
                  <a:srgbClr val="C00000"/>
                </a:solidFill>
              </a:rPr>
              <a:t>الْكَذِبَ يَهْدِي إِلَى الفجُورِ </a:t>
            </a:r>
            <a:r>
              <a:rPr lang="ar-SA" sz="3200" b="1" dirty="0" smtClean="0">
                <a:solidFill>
                  <a:srgbClr val="C00000"/>
                </a:solidFill>
              </a:rPr>
              <a:t>وَإِنَّ </a:t>
            </a:r>
            <a:r>
              <a:rPr lang="ar-SA" sz="3200" b="1" dirty="0">
                <a:solidFill>
                  <a:srgbClr val="C00000"/>
                </a:solidFill>
              </a:rPr>
              <a:t>الفجُورَ يَهْدِي إِلَى </a:t>
            </a:r>
            <a:r>
              <a:rPr lang="ar-SA" sz="3200" b="1" dirty="0" smtClean="0">
                <a:solidFill>
                  <a:srgbClr val="C00000"/>
                </a:solidFill>
              </a:rPr>
              <a:t>النَّارِ، وَإِنَّ </a:t>
            </a:r>
            <a:r>
              <a:rPr lang="ar-SA" sz="3200" b="1" dirty="0">
                <a:solidFill>
                  <a:srgbClr val="C00000"/>
                </a:solidFill>
              </a:rPr>
              <a:t>الرَّجُلَ لَيَكْذِبُ حَتَّى يُكتَبَ عِنْدَ اللَّهِ </a:t>
            </a:r>
            <a:r>
              <a:rPr lang="ar-SA" sz="3200" b="1" dirty="0">
                <a:solidFill>
                  <a:srgbClr val="008000"/>
                </a:solidFill>
              </a:rPr>
              <a:t>كَذَّاباً</a:t>
            </a:r>
            <a:r>
              <a:rPr lang="ar-SA" sz="3200" b="1" dirty="0">
                <a:solidFill>
                  <a:srgbClr val="C00000"/>
                </a:solidFill>
              </a:rPr>
              <a:t> </a:t>
            </a:r>
            <a:r>
              <a:rPr lang="ar-SA" sz="3200" dirty="0"/>
              <a:t>» </a:t>
            </a:r>
            <a:r>
              <a:rPr lang="ar-SA" sz="2000" dirty="0"/>
              <a:t>متفقٌ </a:t>
            </a:r>
            <a:r>
              <a:rPr lang="ar-SA" sz="2000" dirty="0" smtClean="0"/>
              <a:t>عليه.</a:t>
            </a:r>
            <a:endParaRPr lang="ar-SA" sz="2000" dirty="0"/>
          </a:p>
        </p:txBody>
      </p:sp>
    </p:spTree>
    <p:extLst>
      <p:ext uri="{BB962C8B-B14F-4D97-AF65-F5344CB8AC3E}">
        <p14:creationId xmlns:p14="http://schemas.microsoft.com/office/powerpoint/2010/main" val="18725257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شكل بيضاوي 2"/>
          <p:cNvSpPr/>
          <p:nvPr/>
        </p:nvSpPr>
        <p:spPr>
          <a:xfrm>
            <a:off x="707219" y="1050995"/>
            <a:ext cx="7776864" cy="5040560"/>
          </a:xfrm>
          <a:prstGeom prst="ellipse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1" anchor="ctr"/>
          <a:lstStyle/>
          <a:p>
            <a:pPr marL="0" marR="0" lvl="0" indent="0" algn="ctr" defTabSz="914400" eaLnBrk="1" fontAlgn="auto" latinLnBrk="0" hangingPunct="1">
              <a:lnSpc>
                <a:spcPct val="3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ar-SA" sz="4000" b="1" i="0" u="none" strike="noStrike" kern="0" cap="none" spc="0" normalizeH="0" baseline="0" noProof="0" dirty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entury Gothic"/>
              <a:ea typeface="+mn-ea"/>
              <a:cs typeface="Simplified Arabic" pitchFamily="2" charset="-78"/>
            </a:endParaRPr>
          </a:p>
        </p:txBody>
      </p:sp>
      <p:sp>
        <p:nvSpPr>
          <p:cNvPr id="2" name="مستطيل 1"/>
          <p:cNvSpPr/>
          <p:nvPr/>
        </p:nvSpPr>
        <p:spPr>
          <a:xfrm>
            <a:off x="1331640" y="2848000"/>
            <a:ext cx="6696744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200000"/>
              </a:lnSpc>
            </a:pPr>
            <a:r>
              <a:rPr lang="ar-SA" sz="3600" b="1" dirty="0" smtClean="0">
                <a:solidFill>
                  <a:schemeClr val="accent2">
                    <a:lumMod val="50000"/>
                  </a:schemeClr>
                </a:solidFill>
              </a:rPr>
              <a:t>قومي بعمل مسابقة منزلية </a:t>
            </a:r>
            <a:r>
              <a:rPr lang="ar-SA" sz="3600" b="1" dirty="0" err="1" smtClean="0">
                <a:solidFill>
                  <a:schemeClr val="accent2">
                    <a:lumMod val="50000"/>
                  </a:schemeClr>
                </a:solidFill>
              </a:rPr>
              <a:t>بإستخدام</a:t>
            </a:r>
            <a:r>
              <a:rPr lang="ar-SA" sz="3600" b="1" dirty="0" smtClean="0">
                <a:solidFill>
                  <a:schemeClr val="accent2">
                    <a:lumMod val="50000"/>
                  </a:schemeClr>
                </a:solidFill>
              </a:rPr>
              <a:t> مهارة الطلاقة؟</a:t>
            </a:r>
            <a:endParaRPr lang="ar-SA" sz="3600" b="1" dirty="0">
              <a:solidFill>
                <a:schemeClr val="accent2">
                  <a:lumMod val="50000"/>
                </a:schemeClr>
              </a:solidFill>
              <a:latin typeface="Times New Roman"/>
              <a:ea typeface="Times New Roman"/>
              <a:cs typeface="Simplified Arabic"/>
            </a:endParaRPr>
          </a:p>
        </p:txBody>
      </p:sp>
      <p:sp>
        <p:nvSpPr>
          <p:cNvPr id="4" name="شكل بيضاوي 3"/>
          <p:cNvSpPr/>
          <p:nvPr/>
        </p:nvSpPr>
        <p:spPr>
          <a:xfrm>
            <a:off x="3803562" y="1484784"/>
            <a:ext cx="1584176" cy="1192337"/>
          </a:xfrm>
          <a:prstGeom prst="ellipse">
            <a:avLst/>
          </a:prstGeom>
          <a:solidFill>
            <a:schemeClr val="accent3">
              <a:lumMod val="50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2800" b="1" dirty="0" smtClean="0">
                <a:solidFill>
                  <a:srgbClr val="FFFF00"/>
                </a:solidFill>
                <a:latin typeface="ae_Graph" pitchFamily="18" charset="-78"/>
                <a:cs typeface="ae_Graph" pitchFamily="18" charset="-78"/>
              </a:rPr>
              <a:t>مهمة منزلية</a:t>
            </a:r>
            <a:endParaRPr lang="ar-SA" sz="2800" b="1" dirty="0">
              <a:solidFill>
                <a:srgbClr val="FFFF00"/>
              </a:solidFill>
              <a:latin typeface="ae_Graph" pitchFamily="18" charset="-78"/>
              <a:cs typeface="ae_Graph" pitchFamily="18" charset="-78"/>
            </a:endParaRPr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SA" smtClean="0"/>
              <a:t>لمياء الأحمد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60624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94" name="Picture 10" descr="غدوو (371)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0968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392" name="Picture 8" descr="image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1050" y="1557338"/>
            <a:ext cx="5040313" cy="21605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393" name="WordArt 9"/>
          <p:cNvSpPr>
            <a:spLocks noChangeArrowheads="1" noChangeShapeType="1" noTextEdit="1"/>
          </p:cNvSpPr>
          <p:nvPr/>
        </p:nvSpPr>
        <p:spPr bwMode="auto">
          <a:xfrm>
            <a:off x="1116013" y="3789363"/>
            <a:ext cx="7200900" cy="230346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4231"/>
              </a:avLst>
            </a:prstTxWarp>
          </a:bodyPr>
          <a:lstStyle/>
          <a:p>
            <a:pPr algn="ctr"/>
            <a:r>
              <a:rPr lang="ar-SA" sz="3600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cs typeface="FS_Bold"/>
              </a:rPr>
              <a:t>شكرا على حسن تفاعلكم </a:t>
            </a:r>
          </a:p>
          <a:p>
            <a:pPr algn="ctr"/>
            <a:r>
              <a:rPr lang="ar-SA" sz="3600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cs typeface="FS_Bold"/>
              </a:rPr>
              <a:t>إلى اللقاء في الحصة القادمة</a:t>
            </a:r>
          </a:p>
        </p:txBody>
      </p:sp>
      <p:sp>
        <p:nvSpPr>
          <p:cNvPr id="2" name="عنصر نائب للتذييل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SA" smtClean="0"/>
              <a:t>لمياء الأحمد</a:t>
            </a:r>
            <a:endParaRPr lang="en-US"/>
          </a:p>
        </p:txBody>
      </p:sp>
    </p:spTree>
  </p:cSld>
  <p:clrMapOvr>
    <a:masterClrMapping/>
  </p:clrMapOvr>
  <p:transition>
    <p:split orient="vert" dir="in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7" name="Rectangle 3"/>
          <p:cNvSpPr>
            <a:spLocks noGrp="1" noChangeArrowheads="1"/>
          </p:cNvSpPr>
          <p:nvPr>
            <p:ph type="title"/>
          </p:nvPr>
        </p:nvSpPr>
        <p:spPr>
          <a:xfrm>
            <a:off x="755650" y="2862064"/>
            <a:ext cx="7772400" cy="1143000"/>
          </a:xfrm>
        </p:spPr>
        <p:txBody>
          <a:bodyPr>
            <a:normAutofit fontScale="90000"/>
          </a:bodyPr>
          <a:lstStyle/>
          <a:p>
            <a:r>
              <a:rPr lang="ar-SA" sz="8000" smtClean="0">
                <a:solidFill>
                  <a:srgbClr val="FF0066"/>
                </a:solidFill>
                <a:cs typeface="Hacen Dalal" pitchFamily="2" charset="-78"/>
              </a:rPr>
              <a:t>مراجعة المهارة السابقة</a:t>
            </a:r>
            <a:endParaRPr lang="en-US" sz="8000" dirty="0">
              <a:solidFill>
                <a:srgbClr val="FF0066"/>
              </a:solidFill>
              <a:cs typeface="Hacen Dalal" pitchFamily="2" charset="-78"/>
            </a:endParaRPr>
          </a:p>
        </p:txBody>
      </p:sp>
      <p:sp>
        <p:nvSpPr>
          <p:cNvPr id="2" name="عنصر نائب للتذييل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SA" smtClean="0"/>
              <a:t>لمياء الأحمد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1"/>
          <p:cNvSpPr txBox="1"/>
          <p:nvPr/>
        </p:nvSpPr>
        <p:spPr>
          <a:xfrm>
            <a:off x="2195736" y="611977"/>
            <a:ext cx="4608512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3200" b="1" dirty="0" smtClean="0">
                <a:solidFill>
                  <a:srgbClr val="92D050"/>
                </a:solidFill>
                <a:cs typeface="ACS  Akeek Extra Bold" pitchFamily="2" charset="-78"/>
              </a:rPr>
              <a:t>مدخل المهارة</a:t>
            </a:r>
            <a:endParaRPr lang="ar-SA" sz="3200" b="1" dirty="0">
              <a:solidFill>
                <a:srgbClr val="92D050"/>
              </a:solidFill>
              <a:cs typeface="ACS  Akeek Extra Bold" pitchFamily="2" charset="-78"/>
            </a:endParaRPr>
          </a:p>
        </p:txBody>
      </p:sp>
      <p:sp>
        <p:nvSpPr>
          <p:cNvPr id="4" name="مستطيل 3"/>
          <p:cNvSpPr/>
          <p:nvPr/>
        </p:nvSpPr>
        <p:spPr>
          <a:xfrm>
            <a:off x="2688463" y="2996951"/>
            <a:ext cx="362305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Low">
              <a:lnSpc>
                <a:spcPct val="200000"/>
              </a:lnSpc>
              <a:spcAft>
                <a:spcPts val="0"/>
              </a:spcAft>
            </a:pPr>
            <a:r>
              <a:rPr lang="ar-SA" sz="3600" b="1" dirty="0" smtClean="0">
                <a:solidFill>
                  <a:srgbClr val="008000"/>
                </a:solidFill>
                <a:latin typeface="ae_Hor" pitchFamily="18" charset="-78"/>
                <a:ea typeface="Times New Roman"/>
                <a:cs typeface="ae_Hor" pitchFamily="18" charset="-78"/>
              </a:rPr>
              <a:t>مسابقة الجري</a:t>
            </a:r>
            <a:endParaRPr lang="ar-SA" sz="3600" b="1" dirty="0">
              <a:solidFill>
                <a:srgbClr val="008000"/>
              </a:solidFill>
              <a:latin typeface="ae_Hor" pitchFamily="18" charset="-78"/>
              <a:ea typeface="Times New Roman"/>
              <a:cs typeface="ae_Hor" pitchFamily="18" charset="-78"/>
            </a:endParaRPr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SA" smtClean="0"/>
              <a:t>لمياء الأحمد</a:t>
            </a:r>
            <a:endParaRPr lang="en-US"/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38513" y="4509120"/>
            <a:ext cx="2466975" cy="1847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1072647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1"/>
          <p:cNvSpPr txBox="1"/>
          <p:nvPr/>
        </p:nvSpPr>
        <p:spPr>
          <a:xfrm>
            <a:off x="2195736" y="611977"/>
            <a:ext cx="4608512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3200" b="1" dirty="0" smtClean="0">
                <a:solidFill>
                  <a:srgbClr val="92D050"/>
                </a:solidFill>
                <a:cs typeface="ACS  Akeek Extra Bold" pitchFamily="2" charset="-78"/>
              </a:rPr>
              <a:t>مدخل المهارة</a:t>
            </a:r>
            <a:endParaRPr lang="ar-SA" sz="3200" b="1" dirty="0">
              <a:solidFill>
                <a:srgbClr val="92D050"/>
              </a:solidFill>
              <a:cs typeface="ACS  Akeek Extra Bold" pitchFamily="2" charset="-78"/>
            </a:endParaRPr>
          </a:p>
        </p:txBody>
      </p:sp>
      <p:sp>
        <p:nvSpPr>
          <p:cNvPr id="4" name="مستطيل 3"/>
          <p:cNvSpPr/>
          <p:nvPr/>
        </p:nvSpPr>
        <p:spPr>
          <a:xfrm>
            <a:off x="2605126" y="1796622"/>
            <a:ext cx="362305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Low">
              <a:lnSpc>
                <a:spcPct val="200000"/>
              </a:lnSpc>
              <a:spcAft>
                <a:spcPts val="0"/>
              </a:spcAft>
            </a:pPr>
            <a:r>
              <a:rPr lang="ar-SA" sz="3600" b="1" dirty="0" smtClean="0">
                <a:solidFill>
                  <a:srgbClr val="008000"/>
                </a:solidFill>
                <a:latin typeface="ae_Hor" pitchFamily="18" charset="-78"/>
                <a:ea typeface="Times New Roman"/>
                <a:cs typeface="ae_Hor" pitchFamily="18" charset="-78"/>
              </a:rPr>
              <a:t>مسابقة الجري</a:t>
            </a:r>
            <a:endParaRPr lang="ar-SA" sz="3600" b="1" dirty="0">
              <a:solidFill>
                <a:srgbClr val="008000"/>
              </a:solidFill>
              <a:latin typeface="ae_Hor" pitchFamily="18" charset="-78"/>
              <a:ea typeface="Times New Roman"/>
              <a:cs typeface="ae_Hor" pitchFamily="18" charset="-78"/>
            </a:endParaRPr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SA" smtClean="0"/>
              <a:t>لمياء الأحمد</a:t>
            </a:r>
            <a:endParaRPr lang="en-US"/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38513" y="4509120"/>
            <a:ext cx="2466975" cy="1847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مستطيل 4"/>
          <p:cNvSpPr/>
          <p:nvPr/>
        </p:nvSpPr>
        <p:spPr>
          <a:xfrm>
            <a:off x="1257431" y="2492896"/>
            <a:ext cx="6318448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200000"/>
              </a:lnSpc>
            </a:pPr>
            <a:r>
              <a:rPr lang="ar-SA" sz="2400" dirty="0">
                <a:latin typeface="ae_Dimnah" pitchFamily="18" charset="-78"/>
                <a:cs typeface="ae_Dimnah" pitchFamily="18" charset="-78"/>
              </a:rPr>
              <a:t>*  ماذا يمسى جري الطالبات ؟ </a:t>
            </a:r>
          </a:p>
          <a:p>
            <a:pPr>
              <a:lnSpc>
                <a:spcPct val="200000"/>
              </a:lnSpc>
            </a:pPr>
            <a:r>
              <a:rPr lang="ar-SA" sz="2400" dirty="0">
                <a:latin typeface="ae_Dimnah" pitchFamily="18" charset="-78"/>
                <a:cs typeface="ae_Dimnah" pitchFamily="18" charset="-78"/>
              </a:rPr>
              <a:t>*  هل يمكن أن ينطلق العقل كما ينطلق الجسم؟ </a:t>
            </a:r>
          </a:p>
          <a:p>
            <a:pPr>
              <a:lnSpc>
                <a:spcPct val="200000"/>
              </a:lnSpc>
            </a:pPr>
            <a:r>
              <a:rPr lang="ar-SA" sz="2400" dirty="0">
                <a:latin typeface="ae_Dimnah" pitchFamily="18" charset="-78"/>
                <a:cs typeface="ae_Dimnah" pitchFamily="18" charset="-78"/>
              </a:rPr>
              <a:t>*  ماذا نسمي </a:t>
            </a:r>
            <a:r>
              <a:rPr lang="ar-SA" sz="2400" dirty="0" err="1">
                <a:latin typeface="ae_Dimnah" pitchFamily="18" charset="-78"/>
                <a:cs typeface="ae_Dimnah" pitchFamily="18" charset="-78"/>
              </a:rPr>
              <a:t>إنطلاق</a:t>
            </a:r>
            <a:r>
              <a:rPr lang="ar-SA" sz="2400" dirty="0">
                <a:latin typeface="ae_Dimnah" pitchFamily="18" charset="-78"/>
                <a:cs typeface="ae_Dimnah" pitchFamily="18" charset="-78"/>
              </a:rPr>
              <a:t> العقل؟ </a:t>
            </a:r>
          </a:p>
        </p:txBody>
      </p:sp>
    </p:spTree>
    <p:extLst>
      <p:ext uri="{BB962C8B-B14F-4D97-AF65-F5344CB8AC3E}">
        <p14:creationId xmlns:p14="http://schemas.microsoft.com/office/powerpoint/2010/main" val="28406430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3" name="Rectangle 3"/>
          <p:cNvSpPr>
            <a:spLocks noGrp="1" noChangeArrowheads="1"/>
          </p:cNvSpPr>
          <p:nvPr>
            <p:ph idx="1"/>
          </p:nvPr>
        </p:nvSpPr>
        <p:spPr>
          <a:xfrm>
            <a:off x="611188" y="2636912"/>
            <a:ext cx="7772400" cy="2304256"/>
          </a:xfrm>
        </p:spPr>
        <p:txBody>
          <a:bodyPr>
            <a:noAutofit/>
          </a:bodyPr>
          <a:lstStyle/>
          <a:p>
            <a:pPr marL="609600" indent="-609600" algn="ctr">
              <a:lnSpc>
                <a:spcPct val="220000"/>
              </a:lnSpc>
              <a:spcBef>
                <a:spcPct val="0"/>
              </a:spcBef>
              <a:buFontTx/>
              <a:buNone/>
            </a:pPr>
            <a:r>
              <a:rPr lang="ar-SA" sz="2800" b="1" dirty="0" smtClean="0">
                <a:solidFill>
                  <a:srgbClr val="660066"/>
                </a:solidFill>
                <a:cs typeface="ACS  Fayrouz Bold" pitchFamily="2" charset="-78"/>
              </a:rPr>
              <a:t>من خلال المدخل السابق </a:t>
            </a:r>
            <a:r>
              <a:rPr lang="ar-SA" sz="2800" b="1" dirty="0" err="1" smtClean="0">
                <a:solidFill>
                  <a:srgbClr val="660066"/>
                </a:solidFill>
                <a:cs typeface="ACS  Fayrouz Bold" pitchFamily="2" charset="-78"/>
              </a:rPr>
              <a:t>إستنتجي</a:t>
            </a:r>
            <a:r>
              <a:rPr lang="ar-SA" sz="2800" b="1" dirty="0" smtClean="0">
                <a:solidFill>
                  <a:srgbClr val="660066"/>
                </a:solidFill>
                <a:cs typeface="ACS  Fayrouz Bold" pitchFamily="2" charset="-78"/>
              </a:rPr>
              <a:t> مهارة اليوم</a:t>
            </a:r>
          </a:p>
        </p:txBody>
      </p:sp>
      <p:sp>
        <p:nvSpPr>
          <p:cNvPr id="2" name="عنصر نائب للتذييل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SA" smtClean="0"/>
              <a:t>لمياء الأحمد</a:t>
            </a:r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3933056"/>
            <a:ext cx="2084387" cy="2195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07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4" name="Picture 4" descr="CRNRC44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0" y="0"/>
            <a:ext cx="9144000" cy="6858000"/>
          </a:xfrm>
          <a:prstGeom prst="rect">
            <a:avLst/>
          </a:prstGeom>
          <a:noFill/>
          <a:ln w="9525">
            <a:solidFill>
              <a:srgbClr val="FFCC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247" name="AutoShape 7"/>
          <p:cNvSpPr>
            <a:spLocks noChangeArrowheads="1"/>
          </p:cNvSpPr>
          <p:nvPr/>
        </p:nvSpPr>
        <p:spPr bwMode="auto">
          <a:xfrm>
            <a:off x="1763688" y="2420938"/>
            <a:ext cx="6856437" cy="4032250"/>
          </a:xfrm>
          <a:prstGeom prst="flowChartManualInput">
            <a:avLst/>
          </a:prstGeom>
          <a:solidFill>
            <a:schemeClr val="accent1">
              <a:lumMod val="20000"/>
              <a:lumOff val="80000"/>
            </a:schemeClr>
          </a:solidFill>
          <a:ln w="76200">
            <a:solidFill>
              <a:srgbClr val="33CC33"/>
            </a:solidFill>
            <a:miter lim="800000"/>
            <a:headEnd/>
            <a:tailEnd/>
          </a:ln>
          <a:effectLst>
            <a:outerShdw dist="107763" dir="13500000" sx="125000" sy="125000" algn="br" rotWithShape="0">
              <a:srgbClr val="808080">
                <a:alpha val="50000"/>
              </a:srgbClr>
            </a:outerShdw>
          </a:effectLst>
        </p:spPr>
        <p:txBody>
          <a:bodyPr/>
          <a:lstStyle/>
          <a:p>
            <a:pPr algn="justLow"/>
            <a:r>
              <a:rPr lang="ar-SA" sz="2400" b="1" i="1" u="sng" dirty="0">
                <a:solidFill>
                  <a:srgbClr val="333399"/>
                </a:solidFill>
                <a:ea typeface="Times New Roman" pitchFamily="18" charset="0"/>
                <a:cs typeface="Andalus" pitchFamily="2" charset="-78"/>
              </a:rPr>
              <a:t>تعريفها:</a:t>
            </a:r>
            <a:endParaRPr lang="ar-SA" sz="2400" dirty="0">
              <a:ea typeface="Times New Roman" pitchFamily="18" charset="0"/>
              <a:cs typeface="Andalus" pitchFamily="2" charset="-78"/>
            </a:endParaRPr>
          </a:p>
          <a:p>
            <a:pPr algn="justLow" eaLnBrk="0" hangingPunct="0">
              <a:lnSpc>
                <a:spcPct val="200000"/>
              </a:lnSpc>
            </a:pPr>
            <a:r>
              <a:rPr lang="ar-SA" sz="3200" b="1" dirty="0" smtClean="0">
                <a:ea typeface="Times New Roman" pitchFamily="18" charset="0"/>
              </a:rPr>
              <a:t>القدرة على توليد </a:t>
            </a:r>
            <a:r>
              <a:rPr lang="ar-SA" sz="3200" b="1" dirty="0" smtClean="0">
                <a:solidFill>
                  <a:srgbClr val="008080"/>
                </a:solidFill>
                <a:ea typeface="Times New Roman" pitchFamily="18" charset="0"/>
              </a:rPr>
              <a:t>أكبر </a:t>
            </a:r>
            <a:r>
              <a:rPr lang="ar-SA" sz="3200" b="1" dirty="0" smtClean="0">
                <a:ea typeface="Times New Roman" pitchFamily="18" charset="0"/>
              </a:rPr>
              <a:t>عدد من </a:t>
            </a:r>
            <a:r>
              <a:rPr lang="ar-SA" sz="3200" b="1" dirty="0" err="1" smtClean="0">
                <a:ea typeface="Times New Roman" pitchFamily="18" charset="0"/>
              </a:rPr>
              <a:t>الإستجابات</a:t>
            </a:r>
            <a:r>
              <a:rPr lang="ar-SA" sz="3200" b="1" dirty="0" smtClean="0">
                <a:ea typeface="Times New Roman" pitchFamily="18" charset="0"/>
              </a:rPr>
              <a:t> في فترة </a:t>
            </a:r>
            <a:r>
              <a:rPr lang="ar-SA" sz="3200" b="1" dirty="0" smtClean="0">
                <a:solidFill>
                  <a:schemeClr val="accent2">
                    <a:lumMod val="75000"/>
                  </a:schemeClr>
                </a:solidFill>
                <a:ea typeface="Times New Roman" pitchFamily="18" charset="0"/>
              </a:rPr>
              <a:t>زمنية</a:t>
            </a:r>
            <a:r>
              <a:rPr lang="ar-SA" sz="3200" b="1" dirty="0" smtClean="0">
                <a:ea typeface="Times New Roman" pitchFamily="18" charset="0"/>
              </a:rPr>
              <a:t> محددة وفق </a:t>
            </a:r>
            <a:r>
              <a:rPr lang="ar-SA" sz="3200" b="1" dirty="0" smtClean="0">
                <a:solidFill>
                  <a:srgbClr val="008000"/>
                </a:solidFill>
                <a:ea typeface="Times New Roman" pitchFamily="18" charset="0"/>
              </a:rPr>
              <a:t>شروط</a:t>
            </a:r>
            <a:r>
              <a:rPr lang="ar-SA" sz="3200" b="1" dirty="0" smtClean="0">
                <a:ea typeface="Times New Roman" pitchFamily="18" charset="0"/>
              </a:rPr>
              <a:t> معينة.</a:t>
            </a:r>
            <a:endParaRPr lang="ar-SA" sz="3600" dirty="0">
              <a:ea typeface="Times New Roman" pitchFamily="18" charset="0"/>
            </a:endParaRPr>
          </a:p>
        </p:txBody>
      </p:sp>
      <p:sp>
        <p:nvSpPr>
          <p:cNvPr id="10245" name="AutoShape 5"/>
          <p:cNvSpPr>
            <a:spLocks noChangeArrowheads="1"/>
          </p:cNvSpPr>
          <p:nvPr/>
        </p:nvSpPr>
        <p:spPr bwMode="auto">
          <a:xfrm>
            <a:off x="-36513" y="33338"/>
            <a:ext cx="712788" cy="2171700"/>
          </a:xfrm>
          <a:prstGeom prst="flowChartCollate">
            <a:avLst/>
          </a:prstGeom>
          <a:solidFill>
            <a:srgbClr val="FFFFFF"/>
          </a:solidFill>
          <a:ln w="9525">
            <a:solidFill>
              <a:srgbClr val="FFCC00"/>
            </a:solidFill>
            <a:miter lim="800000"/>
            <a:headEnd/>
            <a:tailEnd/>
          </a:ln>
        </p:spPr>
        <p:txBody>
          <a:bodyPr/>
          <a:lstStyle/>
          <a:p>
            <a:endParaRPr lang="ar-SA"/>
          </a:p>
        </p:txBody>
      </p:sp>
      <p:sp>
        <p:nvSpPr>
          <p:cNvPr id="10248" name="Rectangle 8"/>
          <p:cNvSpPr>
            <a:spLocks noChangeArrowheads="1"/>
          </p:cNvSpPr>
          <p:nvPr/>
        </p:nvSpPr>
        <p:spPr bwMode="auto">
          <a:xfrm>
            <a:off x="296863" y="-15192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 sz="2400"/>
          </a:p>
        </p:txBody>
      </p:sp>
      <p:sp>
        <p:nvSpPr>
          <p:cNvPr id="10251" name="WordArt 11"/>
          <p:cNvSpPr>
            <a:spLocks noChangeArrowheads="1" noChangeShapeType="1" noTextEdit="1"/>
          </p:cNvSpPr>
          <p:nvPr/>
        </p:nvSpPr>
        <p:spPr bwMode="auto">
          <a:xfrm>
            <a:off x="2849563" y="342900"/>
            <a:ext cx="5394325" cy="1141413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ar-SA" sz="3600" kern="10" dirty="0">
                <a:solidFill>
                  <a:srgbClr val="FF0066"/>
                </a:soli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cs typeface="FS_Wood"/>
              </a:rPr>
              <a:t>مهارة </a:t>
            </a:r>
            <a:r>
              <a:rPr lang="ar-SA" sz="3600" kern="10" dirty="0" smtClean="0">
                <a:solidFill>
                  <a:srgbClr val="FF0066"/>
                </a:soli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cs typeface="FS_Wood"/>
              </a:rPr>
              <a:t>الطلاقة</a:t>
            </a:r>
            <a:endParaRPr lang="ar-SA" sz="3600" kern="10" dirty="0">
              <a:solidFill>
                <a:srgbClr val="FF0066"/>
              </a:solidFill>
              <a:effectLst>
                <a:outerShdw dist="35921" dir="2700000" algn="ctr" rotWithShape="0">
                  <a:srgbClr val="C0C0C0">
                    <a:alpha val="80000"/>
                  </a:srgbClr>
                </a:outerShdw>
              </a:effectLst>
              <a:cs typeface="FS_Wood"/>
            </a:endParaRPr>
          </a:p>
        </p:txBody>
      </p:sp>
      <p:sp>
        <p:nvSpPr>
          <p:cNvPr id="2" name="عنصر نائب للتذييل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SA" smtClean="0"/>
              <a:t>لمياء الأحمد</a:t>
            </a:r>
            <a:endParaRPr lang="en-US"/>
          </a:p>
        </p:txBody>
      </p:sp>
    </p:spTree>
  </p:cSld>
  <p:clrMapOvr>
    <a:masterClrMapping/>
  </p:clrMapOvr>
  <p:transition>
    <p:split orient="vert" dir="in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Rectangle 4"/>
          <p:cNvSpPr>
            <a:spLocks noChangeArrowheads="1"/>
          </p:cNvSpPr>
          <p:nvPr/>
        </p:nvSpPr>
        <p:spPr bwMode="auto">
          <a:xfrm>
            <a:off x="395534" y="1918067"/>
            <a:ext cx="8352929" cy="3046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pPr marL="685800" indent="-685800" algn="justLow">
              <a:lnSpc>
                <a:spcPct val="150000"/>
              </a:lnSpc>
              <a:buFont typeface="Wingdings" pitchFamily="2" charset="2"/>
              <a:buChar char="ü"/>
              <a:tabLst>
                <a:tab pos="457200" algn="l"/>
              </a:tabLst>
            </a:pPr>
            <a:r>
              <a:rPr lang="ar-SA" sz="3200" b="1" dirty="0" smtClean="0">
                <a:solidFill>
                  <a:schemeClr val="accent2">
                    <a:lumMod val="75000"/>
                  </a:schemeClr>
                </a:solidFill>
                <a:latin typeface="Hacen Qatar" pitchFamily="2" charset="-78"/>
                <a:cs typeface="AdvertisingLight" pitchFamily="2" charset="-78"/>
              </a:rPr>
              <a:t>تساعد على </a:t>
            </a:r>
            <a:r>
              <a:rPr lang="ar-SA" sz="3200" b="1" dirty="0" smtClean="0">
                <a:solidFill>
                  <a:schemeClr val="accent2">
                    <a:lumMod val="50000"/>
                  </a:schemeClr>
                </a:solidFill>
                <a:latin typeface="Hacen Qatar" pitchFamily="2" charset="-78"/>
                <a:cs typeface="AdvertisingLight" pitchFamily="2" charset="-78"/>
              </a:rPr>
              <a:t>توليد أكبر </a:t>
            </a:r>
            <a:r>
              <a:rPr lang="ar-SA" sz="3200" b="1" dirty="0" smtClean="0">
                <a:solidFill>
                  <a:schemeClr val="accent2">
                    <a:lumMod val="75000"/>
                  </a:schemeClr>
                </a:solidFill>
                <a:latin typeface="Hacen Qatar" pitchFamily="2" charset="-78"/>
                <a:cs typeface="AdvertisingLight" pitchFamily="2" charset="-78"/>
              </a:rPr>
              <a:t>عدد من الأفكار والبدائل والحلول حول موضوع ما عند وجود مثير.</a:t>
            </a:r>
          </a:p>
          <a:p>
            <a:pPr marL="685800" indent="-685800" algn="justLow">
              <a:lnSpc>
                <a:spcPct val="150000"/>
              </a:lnSpc>
              <a:buFont typeface="Wingdings" pitchFamily="2" charset="2"/>
              <a:buChar char="ü"/>
              <a:tabLst>
                <a:tab pos="457200" algn="l"/>
              </a:tabLst>
            </a:pPr>
            <a:r>
              <a:rPr lang="ar-SA" sz="3200" b="1" dirty="0" smtClean="0">
                <a:solidFill>
                  <a:schemeClr val="accent2">
                    <a:lumMod val="75000"/>
                  </a:schemeClr>
                </a:solidFill>
                <a:latin typeface="Hacen Qatar" pitchFamily="2" charset="-78"/>
                <a:cs typeface="AdvertisingLight" pitchFamily="2" charset="-78"/>
              </a:rPr>
              <a:t>ستصبحين قادرة على </a:t>
            </a:r>
            <a:r>
              <a:rPr lang="ar-SA" sz="3200" b="1" dirty="0" err="1" smtClean="0">
                <a:solidFill>
                  <a:schemeClr val="accent2">
                    <a:lumMod val="75000"/>
                  </a:schemeClr>
                </a:solidFill>
                <a:latin typeface="Hacen Qatar" pitchFamily="2" charset="-78"/>
                <a:cs typeface="AdvertisingLight" pitchFamily="2" charset="-78"/>
              </a:rPr>
              <a:t>إختيار</a:t>
            </a:r>
            <a:r>
              <a:rPr lang="ar-SA" sz="3200" b="1" dirty="0" smtClean="0">
                <a:solidFill>
                  <a:schemeClr val="accent2">
                    <a:lumMod val="75000"/>
                  </a:schemeClr>
                </a:solidFill>
                <a:latin typeface="Hacen Qatar" pitchFamily="2" charset="-78"/>
                <a:cs typeface="AdvertisingLight" pitchFamily="2" charset="-78"/>
              </a:rPr>
              <a:t> الأفكار </a:t>
            </a:r>
            <a:r>
              <a:rPr lang="ar-SA" sz="3200" b="1" dirty="0" smtClean="0">
                <a:solidFill>
                  <a:schemeClr val="accent2">
                    <a:lumMod val="50000"/>
                  </a:schemeClr>
                </a:solidFill>
                <a:latin typeface="Hacen Qatar" pitchFamily="2" charset="-78"/>
                <a:cs typeface="AdvertisingLight" pitchFamily="2" charset="-78"/>
              </a:rPr>
              <a:t>الأفضل</a:t>
            </a:r>
            <a:r>
              <a:rPr lang="ar-SA" sz="3200" b="1" dirty="0" smtClean="0">
                <a:solidFill>
                  <a:schemeClr val="accent2">
                    <a:lumMod val="75000"/>
                  </a:schemeClr>
                </a:solidFill>
                <a:latin typeface="Hacen Qatar" pitchFamily="2" charset="-78"/>
                <a:cs typeface="AdvertisingLight" pitchFamily="2" charset="-78"/>
              </a:rPr>
              <a:t> </a:t>
            </a:r>
            <a:r>
              <a:rPr lang="ar-SA" sz="3200" b="1" dirty="0" err="1" smtClean="0">
                <a:solidFill>
                  <a:schemeClr val="accent2">
                    <a:lumMod val="75000"/>
                  </a:schemeClr>
                </a:solidFill>
                <a:latin typeface="Hacen Qatar" pitchFamily="2" charset="-78"/>
                <a:cs typeface="AdvertisingLight" pitchFamily="2" charset="-78"/>
              </a:rPr>
              <a:t>لمشكة</a:t>
            </a:r>
            <a:r>
              <a:rPr lang="ar-SA" sz="3200" b="1" dirty="0" smtClean="0">
                <a:solidFill>
                  <a:schemeClr val="accent2">
                    <a:lumMod val="75000"/>
                  </a:schemeClr>
                </a:solidFill>
                <a:latin typeface="Hacen Qatar" pitchFamily="2" charset="-78"/>
                <a:cs typeface="AdvertisingLight" pitchFamily="2" charset="-78"/>
              </a:rPr>
              <a:t> أو قضية معينة.</a:t>
            </a:r>
          </a:p>
        </p:txBody>
      </p:sp>
      <p:sp>
        <p:nvSpPr>
          <p:cNvPr id="11269" name="WordArt 5"/>
          <p:cNvSpPr>
            <a:spLocks noChangeArrowheads="1" noChangeShapeType="1" noTextEdit="1"/>
          </p:cNvSpPr>
          <p:nvPr/>
        </p:nvSpPr>
        <p:spPr bwMode="auto">
          <a:xfrm>
            <a:off x="2051050" y="620688"/>
            <a:ext cx="4908550" cy="1008385"/>
          </a:xfrm>
          <a:prstGeom prst="rect">
            <a:avLst/>
          </a:prstGeom>
        </p:spPr>
        <p:txBody>
          <a:bodyPr wrap="none" fromWordArt="1">
            <a:prstTxWarp prst="textDoubleWave1">
              <a:avLst>
                <a:gd name="adj1" fmla="val 6500"/>
                <a:gd name="adj2" fmla="val 0"/>
              </a:avLst>
            </a:prstTxWarp>
          </a:bodyPr>
          <a:lstStyle/>
          <a:p>
            <a:pPr algn="ctr"/>
            <a:r>
              <a:rPr lang="ar-SA" sz="3600" kern="10" spc="-360" dirty="0">
                <a:ln w="12700">
                  <a:solidFill>
                    <a:srgbClr val="000099"/>
                  </a:solidFill>
                  <a:round/>
                  <a:headEnd/>
                  <a:tailEnd/>
                </a:ln>
                <a:solidFill>
                  <a:srgbClr val="33CCFF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Impact"/>
              </a:rPr>
              <a:t>الهدف من المهارة </a:t>
            </a:r>
          </a:p>
        </p:txBody>
      </p:sp>
      <p:pic>
        <p:nvPicPr>
          <p:cNvPr id="11273" name="Picture 9" descr="صورة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83792" y="5150569"/>
            <a:ext cx="1776412" cy="1374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عنصر نائب للتذييل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SA" smtClean="0"/>
              <a:t>لمياء الأحمد</a:t>
            </a:r>
            <a:endParaRPr lang="en-US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مربع نص 2"/>
          <p:cNvSpPr txBox="1"/>
          <p:nvPr/>
        </p:nvSpPr>
        <p:spPr>
          <a:xfrm>
            <a:off x="871510" y="1700808"/>
            <a:ext cx="7632848" cy="452431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>
              <a:lnSpc>
                <a:spcPct val="150000"/>
              </a:lnSpc>
            </a:pPr>
            <a:r>
              <a:rPr lang="ar-SA" sz="4800" b="1" dirty="0" smtClean="0">
                <a:solidFill>
                  <a:srgbClr val="008000"/>
                </a:solidFill>
                <a:cs typeface="PT Bold Broken" pitchFamily="2" charset="-78"/>
              </a:rPr>
              <a:t>أنواع الطلاقة:</a:t>
            </a:r>
            <a:endParaRPr lang="ar-SA" sz="4800" b="1" dirty="0">
              <a:solidFill>
                <a:srgbClr val="008000"/>
              </a:solidFill>
              <a:cs typeface="PT Bold Broken" pitchFamily="2" charset="-78"/>
            </a:endParaRPr>
          </a:p>
          <a:p>
            <a:pPr marL="914400" indent="-914400">
              <a:lnSpc>
                <a:spcPct val="150000"/>
              </a:lnSpc>
              <a:buFont typeface="+mj-lt"/>
              <a:buAutoNum type="arabicPeriod"/>
            </a:pPr>
            <a:r>
              <a:rPr lang="ar-SA" sz="4800" b="1" dirty="0" smtClean="0">
                <a:cs typeface="Rateb lotusb22" pitchFamily="2" charset="-78"/>
              </a:rPr>
              <a:t>طلاقة لفظية.</a:t>
            </a:r>
            <a:endParaRPr lang="ar-SA" sz="4800" b="1" dirty="0">
              <a:cs typeface="Rateb lotusb22" pitchFamily="2" charset="-78"/>
            </a:endParaRPr>
          </a:p>
          <a:p>
            <a:pPr marL="914400" indent="-914400">
              <a:lnSpc>
                <a:spcPct val="150000"/>
              </a:lnSpc>
              <a:buFont typeface="+mj-lt"/>
              <a:buAutoNum type="arabicPeriod"/>
            </a:pPr>
            <a:r>
              <a:rPr lang="ar-SA" sz="4800" b="1" dirty="0" smtClean="0">
                <a:cs typeface="Rateb lotusb22" pitchFamily="2" charset="-78"/>
              </a:rPr>
              <a:t>طلاقة الأشكال.</a:t>
            </a:r>
          </a:p>
          <a:p>
            <a:pPr marL="914400" indent="-914400">
              <a:lnSpc>
                <a:spcPct val="150000"/>
              </a:lnSpc>
              <a:buFont typeface="+mj-lt"/>
              <a:buAutoNum type="arabicPeriod"/>
            </a:pPr>
            <a:r>
              <a:rPr lang="ar-SA" sz="4800" b="1" dirty="0" smtClean="0">
                <a:cs typeface="Rateb lotusb22" pitchFamily="2" charset="-78"/>
              </a:rPr>
              <a:t>طلاقة فكرية.</a:t>
            </a:r>
          </a:p>
        </p:txBody>
      </p:sp>
      <p:sp>
        <p:nvSpPr>
          <p:cNvPr id="2" name="عنصر نائب للتذييل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SA" smtClean="0"/>
              <a:t>لمياء الأحمد</a:t>
            </a:r>
            <a:endParaRPr lang="en-US"/>
          </a:p>
        </p:txBody>
      </p:sp>
      <p:pic>
        <p:nvPicPr>
          <p:cNvPr id="2051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48966" y="322263"/>
            <a:ext cx="1096844" cy="10906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477142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شبكة">
  <a:themeElements>
    <a:clrScheme name="حيوية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شبكة">
      <a:maj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ajorFont>
      <a:min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inorFont>
    </a:fontScheme>
    <a:fmtScheme name="شبكة">
      <a:fillStyleLst>
        <a:solidFill>
          <a:schemeClr val="phClr"/>
        </a:solidFill>
        <a:solidFill>
          <a:schemeClr val="phClr">
            <a:tint val="5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175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3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3000"/>
                <a:satMod val="11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نسق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نسق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Grid</Template>
  <TotalTime>0</TotalTime>
  <Words>633</Words>
  <Application>Microsoft Office PowerPoint</Application>
  <PresentationFormat>عرض على الشاشة (3:4)‏</PresentationFormat>
  <Paragraphs>143</Paragraphs>
  <Slides>26</Slides>
  <Notes>1</Notes>
  <HiddenSlides>0</HiddenSlides>
  <MMClips>0</MMClip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26</vt:i4>
      </vt:variant>
    </vt:vector>
  </HeadingPairs>
  <TitlesOfParts>
    <vt:vector size="27" baseType="lpstr">
      <vt:lpstr>شبكة</vt:lpstr>
      <vt:lpstr>عرض تقديمي في PowerPoint</vt:lpstr>
      <vt:lpstr>قوانين الصف</vt:lpstr>
      <vt:lpstr>مراجعة المهارة السابقة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فائدة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من PowerPoint</dc:title>
  <dc:creator/>
  <cp:lastModifiedBy/>
  <cp:revision>121</cp:revision>
  <cp:lastPrinted>1601-01-01T00:00:00Z</cp:lastPrinted>
  <dcterms:created xsi:type="dcterms:W3CDTF">1601-01-01T00:00:00Z</dcterms:created>
  <dcterms:modified xsi:type="dcterms:W3CDTF">2013-12-31T07:52:35Z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  <property fmtid="{D5CDD505-2E9C-101B-9397-08002B2CF9AE}" pid="3" name="LCID">
    <vt:i4>1025</vt:i4>
  </property>
</Properties>
</file>