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80" r:id="rId1"/>
  </p:sldMasterIdLst>
  <p:notesMasterIdLst>
    <p:notesMasterId r:id="rId33"/>
  </p:notesMasterIdLst>
  <p:handoutMasterIdLst>
    <p:handoutMasterId r:id="rId34"/>
  </p:handoutMasterIdLst>
  <p:sldIdLst>
    <p:sldId id="273" r:id="rId2"/>
    <p:sldId id="283" r:id="rId3"/>
    <p:sldId id="276" r:id="rId4"/>
    <p:sldId id="278" r:id="rId5"/>
    <p:sldId id="306" r:id="rId6"/>
    <p:sldId id="307" r:id="rId7"/>
    <p:sldId id="308" r:id="rId8"/>
    <p:sldId id="309" r:id="rId9"/>
    <p:sldId id="267" r:id="rId10"/>
    <p:sldId id="257" r:id="rId11"/>
    <p:sldId id="258" r:id="rId12"/>
    <p:sldId id="324" r:id="rId13"/>
    <p:sldId id="317" r:id="rId14"/>
    <p:sldId id="318" r:id="rId15"/>
    <p:sldId id="320" r:id="rId16"/>
    <p:sldId id="319" r:id="rId17"/>
    <p:sldId id="321" r:id="rId18"/>
    <p:sldId id="322" r:id="rId19"/>
    <p:sldId id="316" r:id="rId20"/>
    <p:sldId id="323" r:id="rId21"/>
    <p:sldId id="312" r:id="rId22"/>
    <p:sldId id="268" r:id="rId23"/>
    <p:sldId id="281" r:id="rId24"/>
    <p:sldId id="313" r:id="rId25"/>
    <p:sldId id="314" r:id="rId26"/>
    <p:sldId id="293" r:id="rId27"/>
    <p:sldId id="315" r:id="rId28"/>
    <p:sldId id="304" r:id="rId29"/>
    <p:sldId id="284" r:id="rId30"/>
    <p:sldId id="305" r:id="rId31"/>
    <p:sldId id="262" r:id="rId3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14B39"/>
    <a:srgbClr val="008000"/>
    <a:srgbClr val="33CC33"/>
    <a:srgbClr val="FF0066"/>
    <a:srgbClr val="FF6600"/>
    <a:srgbClr val="660066"/>
    <a:srgbClr val="3399FF"/>
    <a:srgbClr val="00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نمط داكن 2 - تمييز 5/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3" autoAdjust="0"/>
    <p:restoredTop sz="94761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8C75C58D-60CE-4F05-B96E-33CC68064B0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7E1F8184-BE5A-4B32-9ABD-0A9288A8B72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F8184-BE5A-4B32-9ABD-0A9288A8B72A}" type="slidenum">
              <a:rPr lang="ar-SA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F4FF44-20AF-4000-9499-47C54D11E275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1DD4-8708-403C-8E09-E9565D4A6910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C4749F-5864-4167-BE53-2951F39B8651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7614-1865-4537-A43D-CEAAEBA7DDFA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0EB7C1-EA41-45C9-BCF7-47A67D3373B2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F87-CC00-457C-BC66-84C118A2C805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B01-00F7-4708-8FC2-026C1DC5C095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7272-7F74-489C-8AC0-8E775F425466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86E3-4E42-4195-9E72-ADA2FE602ED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5CD818-D8DE-4CFA-9417-D32A10D293C8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3C8D-0D3F-4106-997D-54A234F8639D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E3DDBDD-C62B-4A08-8FD3-3E540BF8E18C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HZAbOGB028o/TQJtfmjMltI/AAAAAAAABGU/DyDTnaAthdw/s1600/112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HZAbOGB028o/TQJtfmjMltI/AAAAAAAABGU/DyDTnaAthdw/s1600/112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HZAbOGB028o/TQJtfmjMltI/AAAAAAAABGU/DyDTnaAthdw/s1600/112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6480175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oudy Old Style"/>
              </a:rPr>
              <a:t>مرحبا بك</a:t>
            </a:r>
          </a:p>
          <a:p>
            <a:pPr algn="ctr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oudy Old Style"/>
              </a:rPr>
              <a:t>تلميذتي العزيزة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RNRC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763688" y="2420938"/>
            <a:ext cx="6856437" cy="4032250"/>
          </a:xfrm>
          <a:prstGeom prst="flowChartManualInpu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33CC33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justLow"/>
            <a:r>
              <a:rPr lang="ar-SA" sz="2400" b="1" i="1" u="sng" dirty="0">
                <a:solidFill>
                  <a:srgbClr val="333399"/>
                </a:solidFill>
                <a:ea typeface="Times New Roman" pitchFamily="18" charset="0"/>
                <a:cs typeface="Andalus" pitchFamily="2" charset="-78"/>
              </a:rPr>
              <a:t>تعريفها:</a:t>
            </a:r>
            <a:endParaRPr lang="ar-SA" sz="2400" dirty="0">
              <a:ea typeface="Times New Roman" pitchFamily="18" charset="0"/>
              <a:cs typeface="Andalus" pitchFamily="2" charset="-78"/>
            </a:endParaRPr>
          </a:p>
          <a:p>
            <a:pPr algn="justLow" eaLnBrk="0" hangingPunct="0">
              <a:lnSpc>
                <a:spcPct val="200000"/>
              </a:lnSpc>
            </a:pPr>
            <a:r>
              <a:rPr lang="ar-SA" sz="3200" b="1" dirty="0">
                <a:ea typeface="Times New Roman" pitchFamily="18" charset="0"/>
              </a:rPr>
              <a:t>رسم إيضاحي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</a:rPr>
              <a:t>لتلخيص</a:t>
            </a:r>
            <a:r>
              <a:rPr lang="ar-SA" sz="3200" b="1" dirty="0">
                <a:ea typeface="Times New Roman" pitchFamily="18" charset="0"/>
              </a:rPr>
              <a:t> المعلومات وتصنيفها و</a:t>
            </a:r>
            <a:r>
              <a:rPr lang="ar-SA" sz="3200" b="1" dirty="0">
                <a:solidFill>
                  <a:srgbClr val="008000"/>
                </a:solidFill>
                <a:ea typeface="Times New Roman" pitchFamily="18" charset="0"/>
              </a:rPr>
              <a:t>تسهيل</a:t>
            </a:r>
            <a:r>
              <a:rPr lang="ar-SA" sz="3200" b="1" dirty="0">
                <a:ea typeface="Times New Roman" pitchFamily="18" charset="0"/>
              </a:rPr>
              <a:t> حفظها على صورة شجرة.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-36513" y="33338"/>
            <a:ext cx="712788" cy="2171700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96863" y="-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2849563" y="342900"/>
            <a:ext cx="5394325" cy="1141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FS_Wood"/>
              </a:rPr>
              <a:t>مهارة الخرائط الذهنية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534" y="2183523"/>
            <a:ext cx="8352929" cy="251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685800" indent="-685800" algn="justLow">
              <a:lnSpc>
                <a:spcPct val="150000"/>
              </a:lnSpc>
              <a:buFont typeface="Wingdings" pitchFamily="2" charset="2"/>
              <a:buChar char="ü"/>
              <a:tabLst>
                <a:tab pos="457200" algn="l"/>
              </a:tabLst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Hacen Qatar" pitchFamily="2" charset="-78"/>
                <a:cs typeface="AdvertisingLight" pitchFamily="2" charset="-78"/>
              </a:rPr>
              <a:t>تلخيص كثير من المعلومات في صفحة واحدة.</a:t>
            </a:r>
          </a:p>
          <a:p>
            <a:pPr marL="685800" indent="-685800" algn="justLow">
              <a:lnSpc>
                <a:spcPct val="150000"/>
              </a:lnSpc>
              <a:buFont typeface="Wingdings" pitchFamily="2" charset="2"/>
              <a:buChar char="ü"/>
              <a:tabLst>
                <a:tab pos="457200" algn="l"/>
              </a:tabLst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Hacen Qatar" pitchFamily="2" charset="-78"/>
                <a:cs typeface="AdvertisingLight" pitchFamily="2" charset="-78"/>
              </a:rPr>
              <a:t>تصنيف المعلومات وفهمها بسهولة ويسر.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051050" y="836439"/>
            <a:ext cx="4908550" cy="100838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الهدف من المهارة </a:t>
            </a:r>
          </a:p>
        </p:txBody>
      </p:sp>
      <p:pic>
        <p:nvPicPr>
          <p:cNvPr id="11273" name="Picture 9" descr="صورة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92" y="5006553"/>
            <a:ext cx="1776412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30459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69" y="1844824"/>
            <a:ext cx="700851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051050" y="377115"/>
            <a:ext cx="4908550" cy="100838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أمثلة للخريطة الذهنية</a:t>
            </a:r>
            <a:endParaRPr lang="ar-S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730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89" y="1700808"/>
            <a:ext cx="5338003" cy="386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051050" y="377115"/>
            <a:ext cx="4908550" cy="100838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أمثلة للخريطة الذهنية</a:t>
            </a:r>
            <a:endParaRPr lang="ar-S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2607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59" y="1772816"/>
            <a:ext cx="5805487" cy="437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051050" y="377115"/>
            <a:ext cx="4908550" cy="100838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أمثلة للخريطة الذهنية</a:t>
            </a:r>
            <a:endParaRPr lang="ar-S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383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80" y="1916832"/>
            <a:ext cx="6774204" cy="33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051050" y="377115"/>
            <a:ext cx="4908550" cy="100838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أمثلة للخريطة الذهنية</a:t>
            </a:r>
            <a:endParaRPr lang="ar-S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6735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906892" cy="405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38812" cy="48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051050" y="377115"/>
            <a:ext cx="4908550" cy="100838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أمثلة للخريطة الذهنية</a:t>
            </a:r>
            <a:endParaRPr lang="ar-S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880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لمياء الأحمد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3528" y="116632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60020" algn="l"/>
                <a:tab pos="838200" algn="l"/>
              </a:tabLst>
            </a:pPr>
            <a:r>
              <a:rPr lang="ar-SA" sz="2800" b="1" dirty="0">
                <a:latin typeface="Times New Roman"/>
                <a:ea typeface="Times New Roman"/>
                <a:cs typeface="Simplified Arabic"/>
              </a:rPr>
              <a:t>ما علاقة هذه المهارة في تنظيم وسهولة الحصول على معلوماتنا؟ </a:t>
            </a:r>
            <a:endParaRPr lang="en-US" sz="5400" b="1" dirty="0"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Low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60020" algn="l"/>
                <a:tab pos="83820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/>
                <a:ea typeface="Times New Roman"/>
                <a:cs typeface="Simplified Arabic"/>
              </a:rPr>
              <a:t>كيف ساهمت في تلخيص أبرز المهام في موضوعاتنا؟ </a:t>
            </a:r>
            <a:endParaRPr lang="en-US" sz="5400" b="1" dirty="0">
              <a:solidFill>
                <a:srgbClr val="FF0000"/>
              </a:solidFill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Low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60020" algn="l"/>
                <a:tab pos="838200" algn="l"/>
              </a:tabLst>
            </a:pPr>
            <a:r>
              <a:rPr lang="ar-SA" sz="2800" b="1" dirty="0">
                <a:latin typeface="Times New Roman"/>
                <a:ea typeface="Times New Roman"/>
                <a:cs typeface="Simplified Arabic"/>
              </a:rPr>
              <a:t>لماذا نبدأ من المنتصف ؟ وأين ننتهي؟ </a:t>
            </a:r>
            <a:endParaRPr lang="en-US" sz="5400" b="1" dirty="0"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Low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60020" algn="l"/>
                <a:tab pos="838200" algn="l"/>
              </a:tabLst>
            </a:pPr>
            <a:r>
              <a:rPr lang="ar-SA" sz="2800" b="1" dirty="0">
                <a:solidFill>
                  <a:srgbClr val="002060"/>
                </a:solidFill>
                <a:latin typeface="Times New Roman"/>
                <a:ea typeface="Times New Roman"/>
                <a:cs typeface="Simplified Arabic"/>
              </a:rPr>
              <a:t>كيف ساهم استخدامنا للصور والرسومات في أبرز خرائطنا وجعلها أكثر تركيزاً؟</a:t>
            </a:r>
            <a:endParaRPr lang="en-US" sz="5400" b="1" dirty="0">
              <a:solidFill>
                <a:srgbClr val="002060"/>
              </a:solidFill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Low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60020" algn="l"/>
                <a:tab pos="838200" algn="l"/>
              </a:tabLst>
            </a:pPr>
            <a:r>
              <a:rPr lang="ar-SA" sz="2800" b="1" dirty="0">
                <a:latin typeface="Times New Roman"/>
                <a:ea typeface="Times New Roman"/>
                <a:cs typeface="Simplified Arabic"/>
              </a:rPr>
              <a:t>ماذا لو حضر أحدا من الخارج وقرأ هذه الأسماء؟</a:t>
            </a:r>
            <a:endParaRPr lang="en-US" sz="5400" b="1" dirty="0"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Low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60020" algn="l"/>
                <a:tab pos="838200" algn="l"/>
              </a:tabLst>
            </a:pPr>
            <a:r>
              <a:rPr lang="ar-SA" sz="2800" b="1" dirty="0">
                <a:solidFill>
                  <a:srgbClr val="008080"/>
                </a:solidFill>
                <a:latin typeface="Times New Roman"/>
                <a:ea typeface="Times New Roman"/>
                <a:cs typeface="Simplified Arabic"/>
              </a:rPr>
              <a:t>ماذا أفعل ليفهم الجميع ما كتبت؟</a:t>
            </a:r>
            <a:endParaRPr lang="en-US" sz="5400" b="1" dirty="0">
              <a:solidFill>
                <a:srgbClr val="008080"/>
              </a:solidFill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Low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60020" algn="l"/>
                <a:tab pos="838200" algn="l"/>
              </a:tabLst>
            </a:pPr>
            <a:r>
              <a:rPr lang="ar-SA" sz="2800" b="1" dirty="0">
                <a:latin typeface="Times New Roman"/>
                <a:ea typeface="Times New Roman"/>
                <a:cs typeface="Simplified Arabic"/>
              </a:rPr>
              <a:t>ماذا نطلق </a:t>
            </a:r>
            <a:r>
              <a:rPr lang="ar-SA" sz="2800" b="1" dirty="0" smtClean="0">
                <a:latin typeface="Times New Roman"/>
                <a:ea typeface="Times New Roman"/>
                <a:cs typeface="Simplified Arabic"/>
              </a:rPr>
              <a:t>من اسم </a:t>
            </a:r>
            <a:r>
              <a:rPr lang="ar-SA" sz="2800" b="1" dirty="0">
                <a:latin typeface="Times New Roman"/>
                <a:ea typeface="Times New Roman"/>
                <a:cs typeface="Simplified Arabic"/>
              </a:rPr>
              <a:t>على مجموعة هذه الأسماء؟</a:t>
            </a:r>
            <a:endParaRPr lang="en-US" sz="5400" b="1" dirty="0"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Low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60020" algn="l"/>
                <a:tab pos="838200" algn="l"/>
              </a:tabLst>
            </a:pPr>
            <a:r>
              <a:rPr lang="ar-SA" sz="2800" b="1" dirty="0">
                <a:solidFill>
                  <a:srgbClr val="008000"/>
                </a:solidFill>
                <a:latin typeface="Times New Roman"/>
                <a:ea typeface="Times New Roman"/>
                <a:cs typeface="Simplified Arabic"/>
              </a:rPr>
              <a:t>كيف ترين الشكل الأخر لتسجيل </a:t>
            </a:r>
            <a:r>
              <a:rPr lang="ar-SA" sz="2800" b="1" dirty="0" smtClean="0">
                <a:solidFill>
                  <a:srgbClr val="008000"/>
                </a:solidFill>
                <a:latin typeface="Times New Roman"/>
                <a:ea typeface="Times New Roman"/>
                <a:cs typeface="Simplified Arabic"/>
              </a:rPr>
              <a:t>المعلومات؟</a:t>
            </a:r>
            <a:endParaRPr lang="ar-SA" sz="5400" b="1" dirty="0" smtClean="0">
              <a:solidFill>
                <a:srgbClr val="008000"/>
              </a:solidFill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Low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160020" algn="l"/>
                <a:tab pos="838200" algn="l"/>
              </a:tabLst>
            </a:pPr>
            <a:r>
              <a:rPr lang="ar-SA" sz="2800" b="1" dirty="0" smtClean="0">
                <a:latin typeface="Times New Roman"/>
                <a:ea typeface="Times New Roman"/>
                <a:cs typeface="Simplified Arabic"/>
              </a:rPr>
              <a:t>بماذا </a:t>
            </a:r>
            <a:r>
              <a:rPr lang="ar-SA" sz="2800" b="1" dirty="0">
                <a:latin typeface="Times New Roman"/>
                <a:ea typeface="Times New Roman"/>
                <a:cs typeface="Simplified Arabic"/>
              </a:rPr>
              <a:t>نشبه هذا الشكل؟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9576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327150"/>
            <a:ext cx="8407893" cy="54142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ar-SA" sz="2400" dirty="0"/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التزمي الهدوء – لا تقاطعي زميلتك أثناء الحديث.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احترمي معلمتك و زميلاتك. 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أحسني التعامل مع من حولك. 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استأذني قبل أن تأخذي شيء ما. 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لا تتلفظي بالعبارات السيئة.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استمعي للمعلمة جيدا أثناء الدرس.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حافظي على نظافتك و المكان. 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التزمي بوقت الحصة. 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لا تنتقدي أي فكرة و ابني على أفكار الآخرين.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B050"/>
                </a:solidFill>
                <a:cs typeface="AdvertisingMedium" pitchFamily="2" charset="-78"/>
              </a:rPr>
              <a:t>حافظي على أدواتك الشخصية. </a:t>
            </a:r>
            <a:endParaRPr lang="en-US" sz="2400" b="1" dirty="0">
              <a:solidFill>
                <a:srgbClr val="00B050"/>
              </a:solidFill>
              <a:cs typeface="AdvertisingMedium" pitchFamily="2" charset="-78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FF00"/>
                </a:solidFill>
                <a:cs typeface="Hacen Liner XL" pitchFamily="2" charset="-78"/>
              </a:rPr>
              <a:t>قوانين الصف</a:t>
            </a:r>
            <a:endParaRPr lang="en-US" dirty="0">
              <a:solidFill>
                <a:srgbClr val="FFFF00"/>
              </a:solidFill>
              <a:cs typeface="Hacen Liner XL" pitchFamily="2" charset="-78"/>
            </a:endParaRPr>
          </a:p>
        </p:txBody>
      </p:sp>
      <p:pic>
        <p:nvPicPr>
          <p:cNvPr id="27652" name="Picture 4" descr="suppli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ho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810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worker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book_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78463"/>
            <a:ext cx="19446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choolclip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574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i6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3231"/>
            <a:ext cx="5461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i6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996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395536" y="764704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Wingdings" pitchFamily="2" charset="2"/>
              <a:buChar char="§"/>
            </a:pPr>
            <a:r>
              <a:rPr lang="ar-SA" sz="3200" dirty="0" smtClean="0"/>
              <a:t>إحضار </a:t>
            </a:r>
            <a:r>
              <a:rPr lang="ar-SA" sz="3200" dirty="0"/>
              <a:t>أوراق، ألوان، </a:t>
            </a:r>
            <a:r>
              <a:rPr lang="ar-SA" sz="3200" dirty="0" smtClean="0"/>
              <a:t>صور.</a:t>
            </a:r>
          </a:p>
          <a:p>
            <a:pPr marL="457200" indent="-457200" algn="justLow">
              <a:buFont typeface="Wingdings" pitchFamily="2" charset="2"/>
              <a:buChar char="§"/>
            </a:pPr>
            <a:r>
              <a:rPr lang="ar-SA" sz="3200" dirty="0" smtClean="0">
                <a:solidFill>
                  <a:srgbClr val="008000"/>
                </a:solidFill>
              </a:rPr>
              <a:t>ثني </a:t>
            </a:r>
            <a:r>
              <a:rPr lang="ar-SA" sz="3200" dirty="0">
                <a:solidFill>
                  <a:srgbClr val="008000"/>
                </a:solidFill>
              </a:rPr>
              <a:t>ورقة بيضاء من جميع جوانبها والبدء من المنتصف لأنه يعطي الحرية للذهن ليتحرك في جميع </a:t>
            </a:r>
            <a:r>
              <a:rPr lang="ar-SA" sz="3200" dirty="0" smtClean="0">
                <a:solidFill>
                  <a:srgbClr val="008000"/>
                </a:solidFill>
              </a:rPr>
              <a:t>الاتجاهات. ثم </a:t>
            </a:r>
            <a:r>
              <a:rPr lang="ar-SA" sz="3200" dirty="0" err="1">
                <a:solidFill>
                  <a:srgbClr val="008000"/>
                </a:solidFill>
              </a:rPr>
              <a:t>إستخدام</a:t>
            </a:r>
            <a:r>
              <a:rPr lang="ar-SA" sz="3200" dirty="0">
                <a:solidFill>
                  <a:srgbClr val="008000"/>
                </a:solidFill>
              </a:rPr>
              <a:t> صورة للتعبير عن الفكرة المركزية </a:t>
            </a:r>
            <a:r>
              <a:rPr lang="ar-SA" sz="3200" dirty="0" smtClean="0">
                <a:solidFill>
                  <a:srgbClr val="008000"/>
                </a:solidFill>
              </a:rPr>
              <a:t>لأن </a:t>
            </a:r>
            <a:r>
              <a:rPr lang="ar-SA" sz="3200" dirty="0">
                <a:solidFill>
                  <a:srgbClr val="008000"/>
                </a:solidFill>
              </a:rPr>
              <a:t>استخدام الصور أو الأشكال يساعد على التركيز وتذكر </a:t>
            </a:r>
            <a:r>
              <a:rPr lang="ar-SA" sz="3200" dirty="0" smtClean="0">
                <a:solidFill>
                  <a:srgbClr val="008000"/>
                </a:solidFill>
              </a:rPr>
              <a:t>المعلومات.</a:t>
            </a:r>
          </a:p>
          <a:p>
            <a:pPr marL="457200" indent="-457200" algn="justLow">
              <a:buFont typeface="Wingdings" pitchFamily="2" charset="2"/>
              <a:buChar char="§"/>
            </a:pPr>
            <a:r>
              <a:rPr lang="ar-SA" sz="3200" dirty="0" smtClean="0">
                <a:solidFill>
                  <a:srgbClr val="008000"/>
                </a:solidFill>
              </a:rPr>
              <a:t>توصل </a:t>
            </a:r>
            <a:r>
              <a:rPr lang="ar-SA" sz="3200" dirty="0">
                <a:solidFill>
                  <a:srgbClr val="008000"/>
                </a:solidFill>
              </a:rPr>
              <a:t>الفروع الرئيسية بالشكل </a:t>
            </a:r>
            <a:r>
              <a:rPr lang="ar-SA" sz="3200" dirty="0" smtClean="0">
                <a:solidFill>
                  <a:srgbClr val="008000"/>
                </a:solidFill>
              </a:rPr>
              <a:t>المركزي.</a:t>
            </a:r>
          </a:p>
          <a:p>
            <a:pPr marL="457200" indent="-457200" algn="justLow">
              <a:buFont typeface="Wingdings" pitchFamily="2" charset="2"/>
              <a:buChar char="§"/>
            </a:pPr>
            <a:r>
              <a:rPr lang="ar-SA" sz="3200" dirty="0" smtClean="0"/>
              <a:t>وصل </a:t>
            </a:r>
            <a:r>
              <a:rPr lang="ar-SA" sz="3200" dirty="0"/>
              <a:t>فروع المستويين الثاني والثالث بفروع المستويين الأول والثاني وهكذا، </a:t>
            </a:r>
            <a:r>
              <a:rPr lang="ar-SA" sz="3200" dirty="0" smtClean="0"/>
              <a:t>وذلك لأن </a:t>
            </a:r>
            <a:r>
              <a:rPr lang="ar-SA" sz="3200" dirty="0"/>
              <a:t>التوصيل بين الفروع يساعد على فهم المعلومات وتذكرها </a:t>
            </a:r>
            <a:r>
              <a:rPr lang="ar-SA" sz="3200" dirty="0" smtClean="0"/>
              <a:t>بسهولة.</a:t>
            </a:r>
          </a:p>
          <a:p>
            <a:pPr marL="457200" indent="-457200" algn="justLow">
              <a:buFont typeface="Wingdings" pitchFamily="2" charset="2"/>
              <a:buChar char="§"/>
            </a:pPr>
            <a:r>
              <a:rPr lang="ar-SA" sz="3200" dirty="0" smtClean="0">
                <a:solidFill>
                  <a:srgbClr val="914B39"/>
                </a:solidFill>
              </a:rPr>
              <a:t>أخذ </a:t>
            </a:r>
            <a:r>
              <a:rPr lang="ar-SA" sz="3200" dirty="0">
                <a:solidFill>
                  <a:srgbClr val="914B39"/>
                </a:solidFill>
              </a:rPr>
              <a:t>الخطوط بشكل </a:t>
            </a:r>
            <a:r>
              <a:rPr lang="ar-SA" sz="3200" dirty="0" smtClean="0">
                <a:solidFill>
                  <a:srgbClr val="914B39"/>
                </a:solidFill>
              </a:rPr>
              <a:t>منحني.</a:t>
            </a:r>
          </a:p>
          <a:p>
            <a:pPr marL="457200" indent="-457200" algn="justLow">
              <a:buFont typeface="Wingdings" pitchFamily="2" charset="2"/>
              <a:buChar char="§"/>
            </a:pPr>
            <a:r>
              <a:rPr lang="ar-SA" sz="3200" dirty="0" smtClean="0"/>
              <a:t>أهمية </a:t>
            </a:r>
            <a:r>
              <a:rPr lang="ar-SA" sz="3200" dirty="0"/>
              <a:t>استخدام أقلام ملونة لأنها تعمل على إثارة الذهن</a:t>
            </a:r>
            <a:r>
              <a:rPr lang="ar-SA" sz="3200" dirty="0" smtClean="0"/>
              <a:t>.</a:t>
            </a:r>
          </a:p>
          <a:p>
            <a:pPr marL="457200" indent="-457200" algn="justLow">
              <a:buFont typeface="Wingdings" pitchFamily="2" charset="2"/>
              <a:buChar char="§"/>
            </a:pPr>
            <a:r>
              <a:rPr lang="ar-SA" sz="3200" dirty="0" smtClean="0">
                <a:solidFill>
                  <a:srgbClr val="008080"/>
                </a:solidFill>
              </a:rPr>
              <a:t>ترك </a:t>
            </a:r>
            <a:r>
              <a:rPr lang="ar-SA" sz="3200" dirty="0">
                <a:solidFill>
                  <a:srgbClr val="008080"/>
                </a:solidFill>
              </a:rPr>
              <a:t>العمل فتره ثم العودة للخريطة مرة أخرى</a:t>
            </a:r>
            <a:r>
              <a:rPr lang="ar-SA" sz="3200" dirty="0" smtClean="0">
                <a:solidFill>
                  <a:srgbClr val="008080"/>
                </a:solidFill>
              </a:rPr>
              <a:t>.</a:t>
            </a:r>
            <a:endParaRPr lang="ar-SA" sz="3200" dirty="0">
              <a:solidFill>
                <a:srgbClr val="008080"/>
              </a:solidFill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871439" y="188640"/>
            <a:ext cx="5545138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1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كيف ترسمين الخريطة الذهنية</a:t>
            </a:r>
          </a:p>
        </p:txBody>
      </p:sp>
    </p:spTree>
    <p:extLst>
      <p:ext uri="{BB962C8B-B14F-4D97-AF65-F5344CB8AC3E}">
        <p14:creationId xmlns:p14="http://schemas.microsoft.com/office/powerpoint/2010/main" val="33580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قواعد الخريط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248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7"/>
          <p:cNvSpPr>
            <a:spLocks noChangeArrowheads="1" noChangeShapeType="1" noTextEdit="1"/>
          </p:cNvSpPr>
          <p:nvPr/>
        </p:nvSpPr>
        <p:spPr bwMode="auto">
          <a:xfrm>
            <a:off x="2500313" y="214313"/>
            <a:ext cx="4606925" cy="915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40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قواعد  الخريطة المعرفية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phere">
              <a:fgClr>
                <a:srgbClr val="FFFFCC"/>
              </a:fgClr>
              <a:bgClr>
                <a:srgbClr val="FF505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3563938" y="4941888"/>
            <a:ext cx="43180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552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9512" y="1828485"/>
            <a:ext cx="8677151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cs typeface="Hacen Liner XL" pitchFamily="2" charset="-78"/>
              </a:rPr>
              <a:t>الانضمام</a:t>
            </a: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 إلى </a:t>
            </a:r>
            <a:r>
              <a:rPr lang="ar-SA" sz="2800" dirty="0">
                <a:solidFill>
                  <a:srgbClr val="3399FF"/>
                </a:solidFill>
                <a:latin typeface="Hacen Liner XL" pitchFamily="2" charset="-78"/>
                <a:cs typeface="Hacen Liner XL" pitchFamily="2" charset="-78"/>
              </a:rPr>
              <a:t>مجموعات </a:t>
            </a: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و تحديد الأدوار.</a:t>
            </a:r>
            <a:endParaRPr lang="en-US" sz="2800" dirty="0">
              <a:solidFill>
                <a:srgbClr val="008080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التفاعل بجدية للوصول إلى </a:t>
            </a:r>
            <a:r>
              <a:rPr lang="ar-SA" sz="2800" dirty="0">
                <a:solidFill>
                  <a:srgbClr val="33CC33"/>
                </a:solidFill>
                <a:latin typeface="Hacen Liner XL" pitchFamily="2" charset="-78"/>
                <a:cs typeface="Hacen Liner XL" pitchFamily="2" charset="-78"/>
              </a:rPr>
              <a:t>إجابات ناضجة و مميزة.</a:t>
            </a:r>
            <a:endParaRPr lang="en-US" sz="2800" dirty="0">
              <a:solidFill>
                <a:srgbClr val="33CC33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التزام العمل الجماعي من مبدأ قوله </a:t>
            </a:r>
            <a:r>
              <a:rPr lang="ar-SA" sz="2800" dirty="0" smtClean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تعالى: </a:t>
            </a:r>
            <a:r>
              <a:rPr lang="ar-SA" sz="2800" dirty="0" smtClean="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((وتعاونوا </a:t>
            </a:r>
            <a:r>
              <a:rPr lang="ar-SA" sz="2800" dirty="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على البر </a:t>
            </a:r>
            <a:r>
              <a:rPr lang="ar-SA" sz="2800" dirty="0" smtClean="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والتقوى)).</a:t>
            </a:r>
            <a:endParaRPr lang="en-US" sz="2800" dirty="0">
              <a:solidFill>
                <a:srgbClr val="FF33CC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إتقان الإجابة من مبدأ قوله صلى الله عليه و </a:t>
            </a:r>
            <a:r>
              <a:rPr lang="ar-SA" sz="2800" dirty="0" smtClean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سلم: </a:t>
            </a:r>
            <a:r>
              <a:rPr lang="ar-SA" sz="2800" dirty="0" smtClean="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" من </a:t>
            </a:r>
            <a:r>
              <a:rPr lang="ar-SA" sz="2800" dirty="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عمل منكم عملا </a:t>
            </a:r>
            <a:r>
              <a:rPr lang="ar-SA" sz="2800" dirty="0" smtClean="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فليتقنه ".</a:t>
            </a:r>
            <a:endParaRPr lang="en-US" sz="2800" dirty="0">
              <a:solidFill>
                <a:srgbClr val="9933FF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lnSpc>
                <a:spcPct val="150000"/>
              </a:lnSpc>
              <a:buFontTx/>
              <a:buChar char="•"/>
              <a:tabLst>
                <a:tab pos="228600" algn="l"/>
              </a:tabLst>
            </a:pPr>
            <a:r>
              <a:rPr lang="ar-SA" sz="28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احترام الزمن المحدد من مبدأ </a:t>
            </a:r>
            <a:r>
              <a:rPr lang="ar-SA" sz="2800" dirty="0" smtClean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الحكمة: </a:t>
            </a:r>
            <a:r>
              <a:rPr lang="ar-SA" sz="2800" dirty="0">
                <a:solidFill>
                  <a:srgbClr val="FF6600"/>
                </a:solidFill>
                <a:latin typeface="Hacen Liner XL" pitchFamily="2" charset="-78"/>
                <a:cs typeface="Hacen Liner XL" pitchFamily="2" charset="-78"/>
              </a:rPr>
              <a:t>"الوقت كالسيف إن لم تقطعه قطعك"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r"/>
            <a:r>
              <a:rPr lang="ar-SA" dirty="0">
                <a:solidFill>
                  <a:srgbClr val="FF0066"/>
                </a:solidFill>
                <a:cs typeface="FS_Strip" pitchFamily="2" charset="-78"/>
              </a:rPr>
              <a:t>غاليتي تذكري ...</a:t>
            </a:r>
            <a:endParaRPr lang="en-US" dirty="0">
              <a:solidFill>
                <a:srgbClr val="FF0066"/>
              </a:solidFill>
              <a:cs typeface="FS_Strip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صورة 2" descr="الوصف: http://1.bp.blogspot.com/_HZAbOGB028o/TQJtfmjMltI/AAAAAAAABGU/DyDTnaAthdw/s1600/112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47">
            <a:off x="7944521" y="1434976"/>
            <a:ext cx="8080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انفجار 2 5"/>
          <p:cNvSpPr>
            <a:spLocks noChangeArrowheads="1"/>
          </p:cNvSpPr>
          <p:nvPr/>
        </p:nvSpPr>
        <p:spPr bwMode="auto">
          <a:xfrm>
            <a:off x="290364" y="105808"/>
            <a:ext cx="1257300" cy="116295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/>
          </a:p>
        </p:txBody>
      </p:sp>
      <p:sp>
        <p:nvSpPr>
          <p:cNvPr id="7" name="مربع نص 5"/>
          <p:cNvSpPr txBox="1">
            <a:spLocks noChangeArrowheads="1"/>
          </p:cNvSpPr>
          <p:nvPr/>
        </p:nvSpPr>
        <p:spPr bwMode="auto">
          <a:xfrm>
            <a:off x="404664" y="36298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ورقة عمل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1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60" y="2230274"/>
            <a:ext cx="8006258" cy="694670"/>
          </a:xfrm>
          <a:prstGeom prst="roundRect">
            <a:avLst/>
          </a:pr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>
                <a:solidFill>
                  <a:srgbClr val="008000"/>
                </a:solidFill>
              </a:rPr>
              <a:t>صممي خريطة ذهنية لمنسوبات مدرستك</a:t>
            </a:r>
            <a:r>
              <a:rPr lang="ar-SA" sz="3200" b="1" dirty="0" smtClean="0">
                <a:solidFill>
                  <a:srgbClr val="008000"/>
                </a:solidFill>
              </a:rPr>
              <a:t>.</a:t>
            </a:r>
            <a:endParaRPr lang="ar-SA" sz="2400" b="1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مربع نص 1"/>
          <p:cNvSpPr txBox="1"/>
          <p:nvPr/>
        </p:nvSpPr>
        <p:spPr>
          <a:xfrm rot="19938114">
            <a:off x="452438" y="1032952"/>
            <a:ext cx="1114425" cy="10953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هيا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نفكر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مربع نص 8"/>
          <p:cNvSpPr txBox="1"/>
          <p:nvPr/>
        </p:nvSpPr>
        <p:spPr>
          <a:xfrm>
            <a:off x="2699792" y="1484784"/>
            <a:ext cx="3464560" cy="7454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مهارة الخرائط الذهنية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r>
              <a:rPr kumimoji="0" lang="ar-S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67744" y="332656"/>
            <a:ext cx="6350074" cy="1103784"/>
          </a:xfrm>
          <a:prstGeom prst="rect">
            <a:avLst/>
          </a:prstGeom>
          <a:ln w="57150">
            <a:solidFill>
              <a:srgbClr val="99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التاريخ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 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5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/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2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/ 1435هـ	 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نوع النشاط: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جماعي.</a:t>
            </a:r>
            <a:endParaRPr lang="en-US" sz="2000" dirty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		زمن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( 15 ) دقيقة.</a:t>
            </a:r>
            <a:endParaRPr lang="en-US" sz="2000" dirty="0" smtClean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25393" r="20574" b="13873"/>
          <a:stretch/>
        </p:blipFill>
        <p:spPr bwMode="auto">
          <a:xfrm>
            <a:off x="735260" y="2924944"/>
            <a:ext cx="7446642" cy="37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صورة 2" descr="الوصف: http://1.bp.blogspot.com/_HZAbOGB028o/TQJtfmjMltI/AAAAAAAABGU/DyDTnaAthdw/s1600/112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47">
            <a:off x="7944521" y="1434976"/>
            <a:ext cx="8080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انفجار 2 5"/>
          <p:cNvSpPr>
            <a:spLocks noChangeArrowheads="1"/>
          </p:cNvSpPr>
          <p:nvPr/>
        </p:nvSpPr>
        <p:spPr bwMode="auto">
          <a:xfrm>
            <a:off x="290364" y="105808"/>
            <a:ext cx="1257300" cy="116295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/>
          </a:p>
        </p:txBody>
      </p:sp>
      <p:sp>
        <p:nvSpPr>
          <p:cNvPr id="7" name="مربع نص 5"/>
          <p:cNvSpPr txBox="1">
            <a:spLocks noChangeArrowheads="1"/>
          </p:cNvSpPr>
          <p:nvPr/>
        </p:nvSpPr>
        <p:spPr bwMode="auto">
          <a:xfrm>
            <a:off x="404664" y="36298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ورقة عمل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 smtClean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2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60" y="2230274"/>
            <a:ext cx="8006258" cy="1270734"/>
          </a:xfrm>
          <a:prstGeom prst="roundRect">
            <a:avLst/>
          </a:pr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إختاري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 جدول من جداول الضرب، وصممي له خريطة ذهنية لتسهيل حفظه مستخدمة الألوان.</a:t>
            </a:r>
            <a:endParaRPr lang="ar-SA" sz="2400" b="1" dirty="0" smtClean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مربع نص 1"/>
          <p:cNvSpPr txBox="1"/>
          <p:nvPr/>
        </p:nvSpPr>
        <p:spPr>
          <a:xfrm rot="19938114">
            <a:off x="452438" y="1032952"/>
            <a:ext cx="1114425" cy="10953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هيا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نفكر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مربع نص 8"/>
          <p:cNvSpPr txBox="1"/>
          <p:nvPr/>
        </p:nvSpPr>
        <p:spPr>
          <a:xfrm>
            <a:off x="2699792" y="1484784"/>
            <a:ext cx="3464560" cy="7454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مهارة الخرائط الذهنية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r>
              <a:rPr kumimoji="0" lang="ar-S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67744" y="332656"/>
            <a:ext cx="6350074" cy="1103784"/>
          </a:xfrm>
          <a:prstGeom prst="rect">
            <a:avLst/>
          </a:prstGeom>
          <a:ln w="57150">
            <a:solidFill>
              <a:srgbClr val="99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التاريخ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 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5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/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2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/ 1435هـ	 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نوع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جماعي.</a:t>
            </a:r>
            <a:endParaRPr lang="en-US" sz="2000" dirty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		زمن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( 15 ) دقيقة.</a:t>
            </a:r>
            <a:endParaRPr lang="en-US" sz="2000" dirty="0" smtClean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15" name="شكل بيضاوي 14"/>
          <p:cNvSpPr/>
          <p:nvPr/>
        </p:nvSpPr>
        <p:spPr>
          <a:xfrm>
            <a:off x="3326765" y="4509120"/>
            <a:ext cx="2490470" cy="1044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effectLst/>
                <a:ea typeface="Calibri"/>
                <a:cs typeface="ae_Nagham"/>
              </a:rPr>
              <a:t>جدول ضرب</a:t>
            </a:r>
            <a:endParaRPr lang="en-US" sz="1200" b="1" dirty="0">
              <a:effectLst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effectLst/>
                <a:ea typeface="Calibri"/>
                <a:cs typeface="ae_Nagham"/>
              </a:rPr>
              <a:t>(	)</a:t>
            </a:r>
            <a:endParaRPr lang="en-US" sz="1200" b="1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4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صورة 2" descr="الوصف: http://1.bp.blogspot.com/_HZAbOGB028o/TQJtfmjMltI/AAAAAAAABGU/DyDTnaAthdw/s1600/112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47">
            <a:off x="7944521" y="1434976"/>
            <a:ext cx="8080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انفجار 2 5"/>
          <p:cNvSpPr>
            <a:spLocks noChangeArrowheads="1"/>
          </p:cNvSpPr>
          <p:nvPr/>
        </p:nvSpPr>
        <p:spPr bwMode="auto">
          <a:xfrm>
            <a:off x="290364" y="105808"/>
            <a:ext cx="1257300" cy="1162952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/>
          </a:p>
        </p:txBody>
      </p:sp>
      <p:sp>
        <p:nvSpPr>
          <p:cNvPr id="7" name="مربع نص 5"/>
          <p:cNvSpPr txBox="1">
            <a:spLocks noChangeArrowheads="1"/>
          </p:cNvSpPr>
          <p:nvPr/>
        </p:nvSpPr>
        <p:spPr bwMode="auto">
          <a:xfrm>
            <a:off x="404664" y="36298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ورقة عمل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 smtClean="0">
                <a:solidFill>
                  <a:srgbClr val="006600"/>
                </a:solidFill>
                <a:effectLst/>
                <a:latin typeface="ae_AlHor"/>
                <a:ea typeface="Calibri"/>
                <a:cs typeface="Hesham Free"/>
              </a:rPr>
              <a:t>2</a:t>
            </a:r>
            <a:endParaRPr lang="en-US" sz="1400" b="1" dirty="0"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60" y="2230274"/>
            <a:ext cx="8006258" cy="1270734"/>
          </a:xfrm>
          <a:prstGeom prst="roundRect">
            <a:avLst/>
          </a:pr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 err="1">
                <a:solidFill>
                  <a:schemeClr val="accent2">
                    <a:lumMod val="75000"/>
                  </a:schemeClr>
                </a:solidFill>
              </a:rPr>
              <a:t>إختاري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 درس من إحدى المواد التعليمية للصف الثالث، وصممي له خريطة ذهنية شاملة.</a:t>
            </a:r>
            <a:endParaRPr lang="ar-SA" sz="2400" b="1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مربع نص 1"/>
          <p:cNvSpPr txBox="1"/>
          <p:nvPr/>
        </p:nvSpPr>
        <p:spPr>
          <a:xfrm rot="19938114">
            <a:off x="452438" y="1032952"/>
            <a:ext cx="1114425" cy="10953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هيا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srgbClr val="FF99CC"/>
                </a:solidFill>
                <a:effectLst/>
                <a:latin typeface="Calibri"/>
                <a:ea typeface="Calibri"/>
                <a:cs typeface="AGA Dimnah Regular"/>
              </a:rPr>
              <a:t>نفكر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مربع نص 8"/>
          <p:cNvSpPr txBox="1"/>
          <p:nvPr/>
        </p:nvSpPr>
        <p:spPr>
          <a:xfrm>
            <a:off x="2699792" y="1484784"/>
            <a:ext cx="3464560" cy="7454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bader_al gordabia"/>
              </a:rPr>
              <a:t>مهارة الخرائط الذهنية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r>
              <a:rPr kumimoji="0" lang="ar-S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209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67744" y="332656"/>
            <a:ext cx="6350074" cy="1103784"/>
          </a:xfrm>
          <a:prstGeom prst="rect">
            <a:avLst/>
          </a:prstGeom>
          <a:ln w="57150">
            <a:solidFill>
              <a:srgbClr val="99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التاريخ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 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5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/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2 </a:t>
            </a:r>
            <a:r>
              <a:rPr lang="ar-SA" sz="2000" b="1" dirty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/ 1435هـ	 </a:t>
            </a: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نوع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فردي.</a:t>
            </a:r>
            <a:endParaRPr lang="en-US" sz="2000" dirty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				زمن النشاط: </a:t>
            </a:r>
            <a:r>
              <a:rPr lang="ar-SA" sz="2000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( 15 ) دقيقة.</a:t>
            </a:r>
            <a:endParaRPr lang="en-US" sz="2000" dirty="0" smtClean="0">
              <a:solidFill>
                <a:srgbClr val="FF3399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15" name="شكل بيضاوي 14"/>
          <p:cNvSpPr/>
          <p:nvPr/>
        </p:nvSpPr>
        <p:spPr>
          <a:xfrm>
            <a:off x="3326765" y="4509120"/>
            <a:ext cx="2490470" cy="1044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1200" b="1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3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707219" y="1050995"/>
            <a:ext cx="7776864" cy="5040560"/>
          </a:xfrm>
          <a:prstGeom prst="ellipse">
            <a:avLst/>
          </a:prstGeom>
          <a:gradFill rotWithShape="1">
            <a:gsLst>
              <a:gs pos="0">
                <a:srgbClr val="9C007F">
                  <a:tint val="60000"/>
                  <a:satMod val="160000"/>
                </a:srgbClr>
              </a:gs>
              <a:gs pos="46000">
                <a:srgbClr val="9C007F">
                  <a:tint val="86000"/>
                  <a:satMod val="160000"/>
                </a:srgbClr>
              </a:gs>
              <a:gs pos="100000">
                <a:srgbClr val="9C007F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Simplified Arabic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9552" y="2848000"/>
            <a:ext cx="78488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600" b="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على </a:t>
            </a:r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أي مهارات التفكير تعرفنا اليوم</a:t>
            </a:r>
            <a:r>
              <a:rPr lang="ar-SA" sz="3600" b="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؟</a:t>
            </a:r>
            <a:endParaRPr lang="ar-SA" sz="3600" b="1" dirty="0">
              <a:solidFill>
                <a:schemeClr val="bg1">
                  <a:lumMod val="95000"/>
                </a:schemeClr>
              </a:solidFill>
              <a:latin typeface="Times New Roman"/>
              <a:ea typeface="Times New Roman"/>
              <a:cs typeface="Simplified Arabic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3803562" y="1484784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خاتمة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707219" y="1050995"/>
            <a:ext cx="7776864" cy="5040560"/>
          </a:xfrm>
          <a:prstGeom prst="ellipse">
            <a:avLst/>
          </a:prstGeom>
          <a:gradFill rotWithShape="1">
            <a:gsLst>
              <a:gs pos="0">
                <a:srgbClr val="9C007F">
                  <a:tint val="60000"/>
                  <a:satMod val="160000"/>
                </a:srgbClr>
              </a:gs>
              <a:gs pos="46000">
                <a:srgbClr val="9C007F">
                  <a:tint val="86000"/>
                  <a:satMod val="160000"/>
                </a:srgbClr>
              </a:gs>
              <a:gs pos="100000">
                <a:srgbClr val="9C007F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Simplified Arabic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9552" y="2848000"/>
            <a:ext cx="78488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600" b="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كيف </a:t>
            </a:r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عرفنا </a:t>
            </a:r>
            <a:r>
              <a:rPr lang="ar-SA" sz="3600" b="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هذه </a:t>
            </a:r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المهارة</a:t>
            </a:r>
            <a:r>
              <a:rPr lang="ar-SA" sz="3600" b="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؟</a:t>
            </a:r>
            <a:endParaRPr lang="ar-SA" sz="3600" b="1" dirty="0">
              <a:solidFill>
                <a:schemeClr val="bg1">
                  <a:lumMod val="95000"/>
                </a:schemeClr>
              </a:solidFill>
              <a:latin typeface="Times New Roman"/>
              <a:ea typeface="Times New Roman"/>
              <a:cs typeface="Simplified Arabic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3803562" y="1484784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خاتمة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707219" y="1050995"/>
            <a:ext cx="7776864" cy="5040560"/>
          </a:xfrm>
          <a:prstGeom prst="ellipse">
            <a:avLst/>
          </a:prstGeom>
          <a:gradFill rotWithShape="1">
            <a:gsLst>
              <a:gs pos="0">
                <a:srgbClr val="9C007F">
                  <a:tint val="60000"/>
                  <a:satMod val="160000"/>
                </a:srgbClr>
              </a:gs>
              <a:gs pos="46000">
                <a:srgbClr val="9C007F">
                  <a:tint val="86000"/>
                  <a:satMod val="160000"/>
                </a:srgbClr>
              </a:gs>
              <a:gs pos="100000">
                <a:srgbClr val="9C007F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Simplified Arabic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95536" y="2848000"/>
            <a:ext cx="78488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600" b="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بماذا </a:t>
            </a:r>
            <a:r>
              <a:rPr lang="ar-SA" sz="3600" b="1" dirty="0" err="1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ستفيدنا</a:t>
            </a:r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Simplified Arabic"/>
              </a:rPr>
              <a:t> هذه المهارة في حياتنا؟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3803562" y="1484784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خاتمة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772400" cy="1143000"/>
          </a:xfrm>
        </p:spPr>
        <p:txBody>
          <a:bodyPr/>
          <a:lstStyle/>
          <a:p>
            <a:r>
              <a:rPr lang="ar-SA" dirty="0">
                <a:solidFill>
                  <a:srgbClr val="9933FF"/>
                </a:solidFill>
                <a:cs typeface="Hacen Sudan" pitchFamily="2" charset="-78"/>
              </a:rPr>
              <a:t>فائدة</a:t>
            </a:r>
            <a:endParaRPr lang="en-US" dirty="0">
              <a:solidFill>
                <a:srgbClr val="9933FF"/>
              </a:solidFill>
              <a:cs typeface="Hacen Sudan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395536" y="1457483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300000"/>
              </a:lnSpc>
            </a:pPr>
            <a:r>
              <a:rPr lang="ar-SA" sz="2400" dirty="0"/>
              <a:t>عن عثمان بن عفان رضي الله عنه قال: </a:t>
            </a:r>
            <a:r>
              <a:rPr lang="ar-SA" sz="2400" dirty="0" smtClean="0"/>
              <a:t>قال </a:t>
            </a:r>
            <a:r>
              <a:rPr lang="ar-SA" sz="2400" dirty="0"/>
              <a:t>رسول الله صلى الله عليه وسلم:</a:t>
            </a:r>
          </a:p>
          <a:p>
            <a:pPr algn="justLow">
              <a:lnSpc>
                <a:spcPct val="300000"/>
              </a:lnSpc>
            </a:pPr>
            <a:r>
              <a:rPr lang="ar-SA" sz="2800" b="1" dirty="0"/>
              <a:t> </a:t>
            </a:r>
            <a:r>
              <a:rPr lang="ar-SA" sz="2800" b="1" dirty="0" smtClean="0"/>
              <a:t>«ما </a:t>
            </a:r>
            <a:r>
              <a:rPr lang="ar-SA" sz="2800" b="1" dirty="0"/>
              <a:t>من عبد يقول في صباح كل يوم ومساء كل ليلة </a:t>
            </a:r>
            <a:r>
              <a:rPr lang="ar-SA" sz="2800" b="1" dirty="0" smtClean="0"/>
              <a:t>: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بسم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الله الذي لا يضر مع اسمه شيء في الأرض ولا في السماء وهو السميع العليم</a:t>
            </a:r>
            <a:r>
              <a:rPr lang="ar-SA" sz="2800" b="1" dirty="0"/>
              <a:t>، ثلاث مرات، لم يضره </a:t>
            </a:r>
            <a:r>
              <a:rPr lang="ar-SA" sz="2800" b="1" dirty="0" smtClean="0"/>
              <a:t>شيء». </a:t>
            </a:r>
            <a:r>
              <a:rPr lang="ar-SA" sz="1200" dirty="0" smtClean="0"/>
              <a:t>رواه </a:t>
            </a:r>
            <a:r>
              <a:rPr lang="ar-SA" sz="1200" dirty="0"/>
              <a:t>أبو داود والترمذي </a:t>
            </a:r>
            <a:r>
              <a:rPr lang="ar-SA" sz="1200" dirty="0" smtClean="0"/>
              <a:t>وغيرهما.</a:t>
            </a:r>
            <a:endParaRPr lang="ar-SA" sz="2800" dirty="0" smtClean="0"/>
          </a:p>
        </p:txBody>
      </p:sp>
    </p:spTree>
    <p:extLst>
      <p:ext uri="{BB962C8B-B14F-4D97-AF65-F5344CB8AC3E}">
        <p14:creationId xmlns:p14="http://schemas.microsoft.com/office/powerpoint/2010/main" val="18725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8620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ar-SA" sz="8000" smtClean="0">
                <a:solidFill>
                  <a:srgbClr val="FF0066"/>
                </a:solidFill>
                <a:cs typeface="Hacen Dalal" pitchFamily="2" charset="-78"/>
              </a:rPr>
              <a:t>مراجعة المهارة السابقة</a:t>
            </a:r>
            <a:endParaRPr lang="en-US" sz="8000" dirty="0">
              <a:solidFill>
                <a:srgbClr val="FF0066"/>
              </a:solidFill>
              <a:cs typeface="Hacen Dalal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707219" y="1050995"/>
            <a:ext cx="7776864" cy="50405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Simplified Arabic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331640" y="2848000"/>
            <a:ext cx="66967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</a:rPr>
              <a:t>أرسمي </a:t>
            </a: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خريطة ذهنية لدرس من مادة العلوم.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Simplified Arabic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3803562" y="1484784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مهمة منزلية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غدوو (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504031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1116013" y="3789363"/>
            <a:ext cx="7200900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FS_Bold"/>
              </a:rPr>
              <a:t>شكرا على حسن تفاعلكم 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FS_Bold"/>
              </a:rPr>
              <a:t>إلى اللقاء في الحصة القادمة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95736" y="611977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2D050"/>
                </a:solidFill>
                <a:cs typeface="ACS  Akeek Extra Bold" pitchFamily="2" charset="-78"/>
              </a:rPr>
              <a:t>مدخل المهارة</a:t>
            </a:r>
            <a:endParaRPr lang="ar-SA" sz="3200" b="1" dirty="0">
              <a:solidFill>
                <a:srgbClr val="92D050"/>
              </a:solidFill>
              <a:cs typeface="ACS  Akeek Extra Bold" pitchFamily="2" charset="-78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مربع نص 4"/>
          <p:cNvSpPr txBox="1"/>
          <p:nvPr/>
        </p:nvSpPr>
        <p:spPr>
          <a:xfrm>
            <a:off x="527556" y="2708920"/>
            <a:ext cx="8135937" cy="132343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rtlCol="1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من هن منسوبات المدرسة الابتدائية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 ب تق27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)؟</a:t>
            </a:r>
          </a:p>
        </p:txBody>
      </p:sp>
    </p:spTree>
    <p:extLst>
      <p:ext uri="{BB962C8B-B14F-4D97-AF65-F5344CB8AC3E}">
        <p14:creationId xmlns:p14="http://schemas.microsoft.com/office/powerpoint/2010/main" val="41072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95736" y="611977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2D050"/>
                </a:solidFill>
                <a:cs typeface="ACS  Akeek Extra Bold" pitchFamily="2" charset="-78"/>
              </a:rPr>
              <a:t>مدخل المهارة</a:t>
            </a:r>
            <a:endParaRPr lang="ar-SA" sz="3200" b="1" dirty="0">
              <a:solidFill>
                <a:srgbClr val="92D050"/>
              </a:solidFill>
              <a:cs typeface="ACS  Akeek Extra Bold" pitchFamily="2" charset="-78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مربع نص 4"/>
          <p:cNvSpPr txBox="1"/>
          <p:nvPr/>
        </p:nvSpPr>
        <p:spPr>
          <a:xfrm>
            <a:off x="527556" y="2852936"/>
            <a:ext cx="8135937" cy="132343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rtlCol="1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Low">
              <a:defRPr/>
            </a:pPr>
            <a:r>
              <a:rPr lang="ar-SA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س/ أذكري المعلمات اللاتي تعرفينهن </a:t>
            </a:r>
            <a:r>
              <a:rPr lang="ar-SA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؟</a:t>
            </a:r>
            <a:endParaRPr lang="ar-SA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95736" y="611977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2D050"/>
                </a:solidFill>
                <a:cs typeface="ACS  Akeek Extra Bold" pitchFamily="2" charset="-78"/>
              </a:rPr>
              <a:t>مدخل المهارة</a:t>
            </a:r>
            <a:endParaRPr lang="ar-SA" sz="3200" b="1" dirty="0">
              <a:solidFill>
                <a:srgbClr val="92D050"/>
              </a:solidFill>
              <a:cs typeface="ACS  Akeek Extra Bold" pitchFamily="2" charset="-78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مربع نص 4"/>
          <p:cNvSpPr txBox="1"/>
          <p:nvPr/>
        </p:nvSpPr>
        <p:spPr>
          <a:xfrm>
            <a:off x="527556" y="2708920"/>
            <a:ext cx="8135937" cy="132343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rtlCol="1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Low">
              <a:defRPr/>
            </a:pP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 ما نوع عمل الأستاذة سارة الجلاجل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؟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95736" y="611977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2D050"/>
                </a:solidFill>
                <a:cs typeface="ACS  Akeek Extra Bold" pitchFamily="2" charset="-78"/>
              </a:rPr>
              <a:t>مدخل المهارة</a:t>
            </a:r>
            <a:endParaRPr lang="ar-SA" sz="3200" b="1" dirty="0">
              <a:solidFill>
                <a:srgbClr val="92D050"/>
              </a:solidFill>
              <a:cs typeface="ACS  Akeek Extra Bold" pitchFamily="2" charset="-78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مربع نص 4"/>
          <p:cNvSpPr txBox="1"/>
          <p:nvPr/>
        </p:nvSpPr>
        <p:spPr>
          <a:xfrm>
            <a:off x="527556" y="2708920"/>
            <a:ext cx="8135937" cy="70788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rtlCol="1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Low">
              <a:defRPr/>
            </a:pP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 ماذا يسمى هذا الشكل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؟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95736" y="611977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2D050"/>
                </a:solidFill>
                <a:cs typeface="ACS  Akeek Extra Bold" pitchFamily="2" charset="-78"/>
              </a:rPr>
              <a:t>مدخل المهارة</a:t>
            </a:r>
            <a:endParaRPr lang="ar-SA" sz="3200" b="1" dirty="0">
              <a:solidFill>
                <a:srgbClr val="92D050"/>
              </a:solidFill>
              <a:cs typeface="ACS  Akeek Extra Bold" pitchFamily="2" charset="-78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مربع نص 4"/>
          <p:cNvSpPr txBox="1"/>
          <p:nvPr/>
        </p:nvSpPr>
        <p:spPr>
          <a:xfrm>
            <a:off x="527556" y="2708920"/>
            <a:ext cx="8135937" cy="132343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rtlCol="1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Low">
              <a:defRPr/>
            </a:pP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 كيف تم تجميع الفصول في هذا الشكل؟</a:t>
            </a:r>
          </a:p>
        </p:txBody>
      </p:sp>
    </p:spTree>
    <p:extLst>
      <p:ext uri="{BB962C8B-B14F-4D97-AF65-F5344CB8AC3E}">
        <p14:creationId xmlns:p14="http://schemas.microsoft.com/office/powerpoint/2010/main" val="33747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636912"/>
            <a:ext cx="7772400" cy="2304256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220000"/>
              </a:lnSpc>
              <a:spcBef>
                <a:spcPct val="0"/>
              </a:spcBef>
              <a:buFontTx/>
              <a:buNone/>
            </a:pPr>
            <a:r>
              <a:rPr lang="ar-SA" sz="2800" b="1" dirty="0" smtClean="0">
                <a:solidFill>
                  <a:srgbClr val="660066"/>
                </a:solidFill>
                <a:cs typeface="ACS  Fayrouz Bold" pitchFamily="2" charset="-78"/>
              </a:rPr>
              <a:t>من خلال المدخل السابق </a:t>
            </a:r>
            <a:r>
              <a:rPr lang="ar-SA" sz="2800" b="1" dirty="0" err="1" smtClean="0">
                <a:solidFill>
                  <a:srgbClr val="660066"/>
                </a:solidFill>
                <a:cs typeface="ACS  Fayrouz Bold" pitchFamily="2" charset="-78"/>
              </a:rPr>
              <a:t>إستنتجي</a:t>
            </a:r>
            <a:r>
              <a:rPr lang="ar-SA" sz="2800" b="1" dirty="0" smtClean="0">
                <a:solidFill>
                  <a:srgbClr val="660066"/>
                </a:solidFill>
                <a:cs typeface="ACS  Fayrouz Bold" pitchFamily="2" charset="-78"/>
              </a:rPr>
              <a:t> مهارة اليوم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0843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بك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شبكة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شبكة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674</Words>
  <Application>Microsoft Office PowerPoint</Application>
  <PresentationFormat>عرض على الشاشة (3:4)‏</PresentationFormat>
  <Paragraphs>143</Paragraphs>
  <Slides>31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شبكة</vt:lpstr>
      <vt:lpstr>عرض تقديمي في PowerPoint</vt:lpstr>
      <vt:lpstr>قوانين الصف</vt:lpstr>
      <vt:lpstr>مراجعة المهارة السابقة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غاليتي تذكري ...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فائدة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121</cp:revision>
  <cp:lastPrinted>1601-01-01T00:00:00Z</cp:lastPrinted>
  <dcterms:created xsi:type="dcterms:W3CDTF">1601-01-01T00:00:00Z</dcterms:created>
  <dcterms:modified xsi:type="dcterms:W3CDTF">2013-11-28T06:50:50Z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