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780" r:id="rId1"/>
  </p:sldMasterIdLst>
  <p:notesMasterIdLst>
    <p:notesMasterId r:id="rId23"/>
  </p:notesMasterIdLst>
  <p:handoutMasterIdLst>
    <p:handoutMasterId r:id="rId24"/>
  </p:handoutMasterIdLst>
  <p:sldIdLst>
    <p:sldId id="273" r:id="rId2"/>
    <p:sldId id="283" r:id="rId3"/>
    <p:sldId id="276" r:id="rId4"/>
    <p:sldId id="278" r:id="rId5"/>
    <p:sldId id="287" r:id="rId6"/>
    <p:sldId id="267" r:id="rId7"/>
    <p:sldId id="257" r:id="rId8"/>
    <p:sldId id="258" r:id="rId9"/>
    <p:sldId id="280" r:id="rId10"/>
    <p:sldId id="297" r:id="rId11"/>
    <p:sldId id="298" r:id="rId12"/>
    <p:sldId id="299" r:id="rId13"/>
    <p:sldId id="296" r:id="rId14"/>
    <p:sldId id="300" r:id="rId15"/>
    <p:sldId id="268" r:id="rId16"/>
    <p:sldId id="281" r:id="rId17"/>
    <p:sldId id="295" r:id="rId18"/>
    <p:sldId id="293" r:id="rId19"/>
    <p:sldId id="294" r:id="rId20"/>
    <p:sldId id="284" r:id="rId21"/>
    <p:sldId id="262" r:id="rId22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  <a:srgbClr val="FF6600"/>
    <a:srgbClr val="660066"/>
    <a:srgbClr val="3399FF"/>
    <a:srgbClr val="000000"/>
    <a:srgbClr val="914B39"/>
    <a:srgbClr val="33CC33"/>
    <a:srgbClr val="00808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نمط داكن 2 - تمييز 5/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3" autoAdjust="0"/>
    <p:restoredTop sz="94761" autoAdjust="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8C75C58D-60CE-4F05-B96E-33CC68064B0F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4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7E1F8184-BE5A-4B32-9ABD-0A9288A8B72A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63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1F8184-BE5A-4B32-9ABD-0A9288A8B72A}" type="slidenum">
              <a:rPr lang="ar-SA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F4FF44-20AF-4000-9499-47C54D11E27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1DD4-8708-403C-8E09-E9565D4A6910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EC4749F-5864-4167-BE53-2951F39B8651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67614-1865-4537-A43D-CEAAEBA7DDFA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0EB7C1-EA41-45C9-BCF7-47A67D3373B2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41F87-CC00-457C-BC66-84C118A2C80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03B01-00F7-4708-8FC2-026C1DC5C095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D7272-7F74-489C-8AC0-8E775F425466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286E3-4E42-4195-9E72-ADA2FE602ED3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5CD818-D8DE-4CFA-9417-D32A10D293C8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83C8D-0D3F-4106-997D-54A234F8639D}" type="slidenum">
              <a:rPr lang="ar-SA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E3DDBDD-C62B-4A08-8FD3-3E540BF8E18C}" type="slidenum">
              <a:rPr lang="ar-SA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r" defTabSz="914400" rtl="1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r" defTabSz="914400" rtl="1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r" defTabSz="914400" rtl="1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_HZAbOGB028o/TQJtfmjMltI/AAAAAAAABGU/DyDTnaAthdw/s1600/1124.JPG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http://1.bp.blogspot.com/_HZAbOGB028o/TQJtfmjMltI/AAAAAAAABGU/DyDTnaAthdw/s1600/1124.JPG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1403350" y="620713"/>
            <a:ext cx="6480175" cy="4968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oudy Old Style"/>
              </a:rPr>
              <a:t>مرحبا بك</a:t>
            </a:r>
          </a:p>
          <a:p>
            <a:pPr algn="ctr"/>
            <a:r>
              <a:rPr lang="ar-SA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Goudy Old Style"/>
              </a:rPr>
              <a:t>تلميذتي العزيزة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99592" y="2924944"/>
            <a:ext cx="76328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س/ إلى 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ماذا يقود التحليل؟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22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467544" y="2924944"/>
            <a:ext cx="8064896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س/ كيف 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ساهم تحليل الأشياء إلى التوصل إلى أمور وحقائق جديدة؟ 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60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99592" y="2564904"/>
            <a:ext cx="763284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س/ من 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أين نبدأ عندما نحلل الأجسام أو الأمثلة؟ 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499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322014"/>
            <a:ext cx="7772400" cy="1090762"/>
          </a:xfrm>
        </p:spPr>
        <p:txBody>
          <a:bodyPr>
            <a:noAutofit/>
          </a:bodyPr>
          <a:lstStyle/>
          <a:p>
            <a:pPr marL="609600" indent="-609600" algn="ctr">
              <a:lnSpc>
                <a:spcPct val="220000"/>
              </a:lnSpc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rgbClr val="00B0F0"/>
                </a:solidFill>
                <a:cs typeface="ACS  Fayrouz Bold" pitchFamily="2" charset="-78"/>
              </a:rPr>
              <a:t>مثال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195736" y="1916832"/>
            <a:ext cx="46085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66"/>
                </a:solidFill>
                <a:cs typeface="Rateb lotusb22" pitchFamily="2" charset="-78"/>
              </a:rPr>
              <a:t>حللي أجزاء السيارة.</a:t>
            </a:r>
            <a:endParaRPr lang="ar-SA" sz="4000" b="1" dirty="0">
              <a:solidFill>
                <a:srgbClr val="FF0066"/>
              </a:solidFill>
              <a:cs typeface="Rateb lotusb22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570617"/>
              </p:ext>
            </p:extLst>
          </p:nvPr>
        </p:nvGraphicFramePr>
        <p:xfrm>
          <a:off x="1547664" y="3573016"/>
          <a:ext cx="6096000" cy="296672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مكونات السيارة</a:t>
                      </a:r>
                      <a:r>
                        <a:rPr lang="ar-SA" baseline="0" dirty="0" smtClean="0"/>
                        <a:t> (الحقيقية)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سمات السيارة (الغير محسوسة)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المقاعد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الراحة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الزجاج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الأمان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الأبواب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السرعة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العجلات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الفخامة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الأنوار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السعة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المكيف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التسلية</a:t>
                      </a:r>
                      <a:endParaRPr lang="ar-S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الماكينة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التنقل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504" y="2132856"/>
            <a:ext cx="2466975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850038"/>
              </p:ext>
            </p:extLst>
          </p:nvPr>
        </p:nvGraphicFramePr>
        <p:xfrm>
          <a:off x="1547664" y="3573016"/>
          <a:ext cx="6096000" cy="37084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مكونات السيارة</a:t>
                      </a:r>
                      <a:r>
                        <a:rPr lang="ar-SA" baseline="0" dirty="0" smtClean="0"/>
                        <a:t> (الحقيقية)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سمات السيارة (الغير محسوسة)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20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323528" y="1988840"/>
            <a:ext cx="82112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س/ لماذا 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التحليل يُسهل مواجهة المشكلات والصعوبات؟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ستطيل 3"/>
          <p:cNvSpPr/>
          <p:nvPr/>
        </p:nvSpPr>
        <p:spPr>
          <a:xfrm>
            <a:off x="693446" y="4077072"/>
            <a:ext cx="78512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/>
              <a:t>•	</a:t>
            </a:r>
            <a:r>
              <a:rPr lang="ar-SA" sz="2800" b="1" dirty="0" smtClean="0"/>
              <a:t>التحليل </a:t>
            </a:r>
            <a:r>
              <a:rPr lang="ar-SA" sz="2800" b="1" dirty="0"/>
              <a:t>يُسهل مواجهة المشكلات والصعوبات لأنه يوضح الأسباب الخفية.</a:t>
            </a:r>
          </a:p>
          <a:p>
            <a:pPr>
              <a:lnSpc>
                <a:spcPct val="150000"/>
              </a:lnSpc>
            </a:pPr>
            <a:r>
              <a:rPr lang="ar-SA" sz="2800" b="1" dirty="0"/>
              <a:t>•	يقودنا التحليل إلى استنتاج صحيح للموقف.</a:t>
            </a:r>
          </a:p>
        </p:txBody>
      </p:sp>
    </p:spTree>
    <p:extLst>
      <p:ext uri="{BB962C8B-B14F-4D97-AF65-F5344CB8AC3E}">
        <p14:creationId xmlns:p14="http://schemas.microsoft.com/office/powerpoint/2010/main" val="61710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79512" y="1828485"/>
            <a:ext cx="8677151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Low"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ar-SA" sz="2800" dirty="0">
                <a:solidFill>
                  <a:srgbClr val="008080"/>
                </a:solidFill>
                <a:cs typeface="Hacen Liner XL" pitchFamily="2" charset="-78"/>
              </a:rPr>
              <a:t>الانضمام</a:t>
            </a: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 إلى </a:t>
            </a:r>
            <a:r>
              <a:rPr lang="ar-SA" sz="2800" dirty="0">
                <a:solidFill>
                  <a:srgbClr val="3399FF"/>
                </a:solidFill>
                <a:latin typeface="Hacen Liner XL" pitchFamily="2" charset="-78"/>
                <a:cs typeface="Hacen Liner XL" pitchFamily="2" charset="-78"/>
              </a:rPr>
              <a:t>مجموعات </a:t>
            </a: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و تحديد الأدوار.</a:t>
            </a:r>
            <a:endParaRPr lang="en-US" sz="2800" dirty="0">
              <a:solidFill>
                <a:srgbClr val="008080"/>
              </a:solidFill>
              <a:latin typeface="Hacen Liner XL" pitchFamily="2" charset="-78"/>
              <a:cs typeface="Hacen Liner XL" pitchFamily="2" charset="-78"/>
            </a:endParaRPr>
          </a:p>
          <a:p>
            <a:pPr algn="justLow"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التفاعل بجدية للوصول إلى </a:t>
            </a:r>
            <a:r>
              <a:rPr lang="ar-SA" sz="2800" dirty="0">
                <a:solidFill>
                  <a:srgbClr val="33CC33"/>
                </a:solidFill>
                <a:latin typeface="Hacen Liner XL" pitchFamily="2" charset="-78"/>
                <a:cs typeface="Hacen Liner XL" pitchFamily="2" charset="-78"/>
              </a:rPr>
              <a:t>إجابات ناضجة و مميزة.</a:t>
            </a:r>
            <a:endParaRPr lang="en-US" sz="2800" dirty="0">
              <a:solidFill>
                <a:srgbClr val="33CC33"/>
              </a:solidFill>
              <a:latin typeface="Hacen Liner XL" pitchFamily="2" charset="-78"/>
              <a:cs typeface="Hacen Liner XL" pitchFamily="2" charset="-78"/>
            </a:endParaRPr>
          </a:p>
          <a:p>
            <a:pPr algn="justLow"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التزام العمل الجماعي من مبدأ قوله </a:t>
            </a:r>
            <a:r>
              <a:rPr lang="ar-SA" sz="2800" dirty="0" smtClean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تعالى: </a:t>
            </a:r>
            <a:r>
              <a:rPr lang="ar-SA" sz="2800" dirty="0" smtClean="0">
                <a:solidFill>
                  <a:srgbClr val="FF33CC"/>
                </a:solidFill>
                <a:latin typeface="Hacen Liner XL" pitchFamily="2" charset="-78"/>
                <a:cs typeface="Hacen Liner XL" pitchFamily="2" charset="-78"/>
              </a:rPr>
              <a:t>((وتعاونوا </a:t>
            </a:r>
            <a:r>
              <a:rPr lang="ar-SA" sz="2800" dirty="0">
                <a:solidFill>
                  <a:srgbClr val="FF33CC"/>
                </a:solidFill>
                <a:latin typeface="Hacen Liner XL" pitchFamily="2" charset="-78"/>
                <a:cs typeface="Hacen Liner XL" pitchFamily="2" charset="-78"/>
              </a:rPr>
              <a:t>على البر </a:t>
            </a:r>
            <a:r>
              <a:rPr lang="ar-SA" sz="2800" dirty="0" smtClean="0">
                <a:solidFill>
                  <a:srgbClr val="FF33CC"/>
                </a:solidFill>
                <a:latin typeface="Hacen Liner XL" pitchFamily="2" charset="-78"/>
                <a:cs typeface="Hacen Liner XL" pitchFamily="2" charset="-78"/>
              </a:rPr>
              <a:t>والتقوى)).</a:t>
            </a:r>
            <a:endParaRPr lang="en-US" sz="2800" dirty="0">
              <a:solidFill>
                <a:srgbClr val="FF33CC"/>
              </a:solidFill>
              <a:latin typeface="Hacen Liner XL" pitchFamily="2" charset="-78"/>
              <a:cs typeface="Hacen Liner XL" pitchFamily="2" charset="-78"/>
            </a:endParaRPr>
          </a:p>
          <a:p>
            <a:pPr algn="justLow"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إتقان الإجابة من مبدأ قوله صلى الله عليه و </a:t>
            </a:r>
            <a:r>
              <a:rPr lang="ar-SA" sz="2800" dirty="0" smtClean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سلم: </a:t>
            </a:r>
            <a:r>
              <a:rPr lang="ar-SA" sz="2800" dirty="0" smtClean="0">
                <a:solidFill>
                  <a:srgbClr val="9933FF"/>
                </a:solidFill>
                <a:latin typeface="Hacen Liner XL" pitchFamily="2" charset="-78"/>
                <a:cs typeface="Hacen Liner XL" pitchFamily="2" charset="-78"/>
              </a:rPr>
              <a:t>" من </a:t>
            </a:r>
            <a:r>
              <a:rPr lang="ar-SA" sz="2800" dirty="0">
                <a:solidFill>
                  <a:srgbClr val="9933FF"/>
                </a:solidFill>
                <a:latin typeface="Hacen Liner XL" pitchFamily="2" charset="-78"/>
                <a:cs typeface="Hacen Liner XL" pitchFamily="2" charset="-78"/>
              </a:rPr>
              <a:t>عمل منكم عملا </a:t>
            </a:r>
            <a:r>
              <a:rPr lang="ar-SA" sz="2800" dirty="0" smtClean="0">
                <a:solidFill>
                  <a:srgbClr val="9933FF"/>
                </a:solidFill>
                <a:latin typeface="Hacen Liner XL" pitchFamily="2" charset="-78"/>
                <a:cs typeface="Hacen Liner XL" pitchFamily="2" charset="-78"/>
              </a:rPr>
              <a:t>فليتقنه ".</a:t>
            </a:r>
            <a:endParaRPr lang="en-US" sz="2800" dirty="0">
              <a:solidFill>
                <a:srgbClr val="9933FF"/>
              </a:solidFill>
              <a:latin typeface="Hacen Liner XL" pitchFamily="2" charset="-78"/>
              <a:cs typeface="Hacen Liner XL" pitchFamily="2" charset="-78"/>
            </a:endParaRPr>
          </a:p>
          <a:p>
            <a:pPr algn="justLow"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ar-SA" sz="2800" dirty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احترام الزمن المحدد من مبدأ </a:t>
            </a:r>
            <a:r>
              <a:rPr lang="ar-SA" sz="2800" dirty="0" smtClean="0">
                <a:solidFill>
                  <a:srgbClr val="008080"/>
                </a:solidFill>
                <a:latin typeface="Hacen Liner XL" pitchFamily="2" charset="-78"/>
                <a:cs typeface="Hacen Liner XL" pitchFamily="2" charset="-78"/>
              </a:rPr>
              <a:t>الحكمة: </a:t>
            </a:r>
            <a:r>
              <a:rPr lang="ar-SA" sz="2800" dirty="0">
                <a:solidFill>
                  <a:srgbClr val="FF6600"/>
                </a:solidFill>
                <a:latin typeface="Hacen Liner XL" pitchFamily="2" charset="-78"/>
                <a:cs typeface="Hacen Liner XL" pitchFamily="2" charset="-78"/>
              </a:rPr>
              <a:t>"الوقت كالسيف إن لم تقطعه قطعك"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pPr algn="r"/>
            <a:r>
              <a:rPr lang="ar-SA" dirty="0">
                <a:solidFill>
                  <a:srgbClr val="FF0066"/>
                </a:solidFill>
                <a:cs typeface="FS_Strip" pitchFamily="2" charset="-78"/>
              </a:rPr>
              <a:t>غاليتي تذكري ...</a:t>
            </a:r>
            <a:endParaRPr lang="en-US" dirty="0">
              <a:solidFill>
                <a:srgbClr val="FF0066"/>
              </a:solidFill>
              <a:cs typeface="FS_Strip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صورة 2" descr="الوصف: http://1.bp.blogspot.com/_HZAbOGB028o/TQJtfmjMltI/AAAAAAAABGU/DyDTnaAthdw/s1600/1124.JPG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447">
            <a:off x="7944521" y="1434976"/>
            <a:ext cx="808038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انفجار 2 5"/>
          <p:cNvSpPr>
            <a:spLocks noChangeArrowheads="1"/>
          </p:cNvSpPr>
          <p:nvPr/>
        </p:nvSpPr>
        <p:spPr bwMode="auto">
          <a:xfrm>
            <a:off x="290364" y="105808"/>
            <a:ext cx="1257300" cy="1162952"/>
          </a:xfrm>
          <a:prstGeom prst="irregularSeal2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7" name="مربع نص 5"/>
          <p:cNvSpPr txBox="1">
            <a:spLocks noChangeArrowheads="1"/>
          </p:cNvSpPr>
          <p:nvPr/>
        </p:nvSpPr>
        <p:spPr bwMode="auto">
          <a:xfrm>
            <a:off x="404664" y="362983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effectLst/>
                <a:latin typeface="ae_AlHor"/>
                <a:ea typeface="Calibri"/>
                <a:cs typeface="Hesham Free"/>
              </a:rPr>
              <a:t>ورقة عمل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effectLst/>
                <a:latin typeface="ae_AlHor"/>
                <a:ea typeface="Calibri"/>
                <a:cs typeface="Hesham Free"/>
              </a:rPr>
              <a:t>1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0006" y="2230274"/>
            <a:ext cx="8006258" cy="4367078"/>
          </a:xfrm>
          <a:prstGeom prst="roundRect">
            <a:avLst/>
          </a:prstGeom>
          <a:noFill/>
          <a:ln w="19050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ar-SA" sz="3200" b="1" dirty="0">
                <a:solidFill>
                  <a:srgbClr val="008000"/>
                </a:solidFill>
              </a:rPr>
              <a:t>حللي مكونات جهاز الحاسب الآلي؟</a:t>
            </a:r>
            <a:endParaRPr lang="ar-SA" dirty="0" smtClean="0"/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r>
              <a:rPr lang="ar-SA" sz="2400" b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المكونات الحقيقية (الملموسة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).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مربع نص 1"/>
          <p:cNvSpPr txBox="1"/>
          <p:nvPr/>
        </p:nvSpPr>
        <p:spPr>
          <a:xfrm rot="19938114">
            <a:off x="452438" y="1032952"/>
            <a:ext cx="1114425" cy="10953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solidFill>
                  <a:srgbClr val="FF99CC"/>
                </a:solidFill>
                <a:effectLst/>
                <a:latin typeface="Calibri"/>
                <a:ea typeface="Calibri"/>
                <a:cs typeface="AGA Dimnah Regular"/>
              </a:rPr>
              <a:t>هيا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solidFill>
                  <a:srgbClr val="FF99CC"/>
                </a:solidFill>
                <a:effectLst/>
                <a:latin typeface="Calibri"/>
                <a:ea typeface="Calibri"/>
                <a:cs typeface="AGA Dimnah Regular"/>
              </a:rPr>
              <a:t>نفكر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2699792" y="1484784"/>
            <a:ext cx="3464560" cy="74549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3600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مهارة </a:t>
            </a:r>
            <a:r>
              <a:rPr lang="ar-SA" sz="3600" dirty="0" smtClean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التحليل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20988" algn="l"/>
              </a:tabLst>
            </a:pPr>
            <a:r>
              <a:rPr kumimoji="0" lang="ar-S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209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267744" y="332656"/>
            <a:ext cx="6350074" cy="1103784"/>
          </a:xfrm>
          <a:prstGeom prst="rect">
            <a:avLst/>
          </a:prstGeom>
          <a:ln w="57150">
            <a:solidFill>
              <a:srgbClr val="99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التاريخ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:  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8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1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1435هـ	 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نوع النشاط: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جماعي.</a:t>
            </a:r>
            <a:endParaRPr lang="en-US" sz="2000" dirty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			زمن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( 5 ) دقائق.</a:t>
            </a:r>
            <a:endParaRPr lang="en-US" sz="2000" dirty="0" smtClean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5" name="مستطيل ذو زوايا قطرية مستديرة 14"/>
          <p:cNvSpPr/>
          <p:nvPr/>
        </p:nvSpPr>
        <p:spPr>
          <a:xfrm>
            <a:off x="5356744" y="4005064"/>
            <a:ext cx="2456528" cy="2160905"/>
          </a:xfrm>
          <a:prstGeom prst="round2DiagRect">
            <a:avLst/>
          </a:prstGeom>
          <a:ln w="57150">
            <a:solidFill>
              <a:srgbClr val="9933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الشاشة.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لوحة المفاتيح.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الفأرة.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المعالج.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السماعات.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اللاقط.</a:t>
            </a:r>
            <a:endParaRPr lang="ar-SA" sz="1400" b="1" dirty="0" smtClean="0">
              <a:effectLst/>
              <a:ea typeface="Calibri"/>
              <a:cs typeface="Arial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74536" y="3397871"/>
            <a:ext cx="34820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ar-SA" sz="2000" b="1" dirty="0">
                <a:solidFill>
                  <a:srgbClr val="FF0066"/>
                </a:solidFill>
              </a:rPr>
              <a:t>الخصائص المُدركة (غير الملموسة).</a:t>
            </a: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1319065" y="4076407"/>
            <a:ext cx="2563460" cy="2160905"/>
          </a:xfrm>
          <a:prstGeom prst="round2DiagRect">
            <a:avLst/>
          </a:prstGeom>
          <a:solidFill>
            <a:sysClr val="window" lastClr="FFFFFF"/>
          </a:solidFill>
          <a:ln w="57150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برنامج التشغيل.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latin typeface="Calibri"/>
                <a:ea typeface="Calibri"/>
                <a:cs typeface="Arial"/>
              </a:rPr>
              <a:t>التطبيقات.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الملفات.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latin typeface="Calibri"/>
                <a:ea typeface="Calibri"/>
                <a:cs typeface="Arial"/>
              </a:rPr>
              <a:t>المجلدات.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برامج الحماية.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445" y="2481262"/>
            <a:ext cx="835025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94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صورة 2" descr="الوصف: http://1.bp.blogspot.com/_HZAbOGB028o/TQJtfmjMltI/AAAAAAAABGU/DyDTnaAthdw/s1600/1124.JPG"/>
          <p:cNvPicPr>
            <a:picLocks noChangeAspect="1" noChangeArrowheads="1"/>
          </p:cNvPicPr>
          <p:nvPr/>
        </p:nvPicPr>
        <p:blipFill>
          <a:blip r:embed="rId2" r:link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09447">
            <a:off x="7944521" y="1434976"/>
            <a:ext cx="808038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انفجار 2 5"/>
          <p:cNvSpPr>
            <a:spLocks noChangeArrowheads="1"/>
          </p:cNvSpPr>
          <p:nvPr/>
        </p:nvSpPr>
        <p:spPr bwMode="auto">
          <a:xfrm>
            <a:off x="290364" y="105808"/>
            <a:ext cx="1257300" cy="1162952"/>
          </a:xfrm>
          <a:prstGeom prst="irregularSeal2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7" name="مربع نص 5"/>
          <p:cNvSpPr txBox="1">
            <a:spLocks noChangeArrowheads="1"/>
          </p:cNvSpPr>
          <p:nvPr/>
        </p:nvSpPr>
        <p:spPr bwMode="auto">
          <a:xfrm>
            <a:off x="404664" y="362983"/>
            <a:ext cx="914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>
                <a:solidFill>
                  <a:srgbClr val="006600"/>
                </a:solidFill>
                <a:effectLst/>
                <a:latin typeface="ae_AlHor"/>
                <a:ea typeface="Calibri"/>
                <a:cs typeface="Hesham Free"/>
              </a:rPr>
              <a:t>ورقة عمل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1600" b="1" dirty="0" smtClean="0">
                <a:solidFill>
                  <a:srgbClr val="006600"/>
                </a:solidFill>
                <a:effectLst/>
                <a:latin typeface="ae_AlHor"/>
                <a:ea typeface="Calibri"/>
                <a:cs typeface="Hesham Free"/>
              </a:rPr>
              <a:t>2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Arial"/>
              </a:rPr>
              <a:t> 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520006" y="2230274"/>
            <a:ext cx="8006258" cy="4367078"/>
          </a:xfrm>
          <a:prstGeom prst="roundRect">
            <a:avLst/>
          </a:prstGeom>
          <a:noFill/>
          <a:ln w="19050">
            <a:solidFill>
              <a:srgbClr val="0066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Low">
              <a:lnSpc>
                <a:spcPct val="150000"/>
              </a:lnSpc>
            </a:pPr>
            <a:r>
              <a:rPr lang="ar-SA" sz="2800" b="1" dirty="0">
                <a:solidFill>
                  <a:srgbClr val="008000"/>
                </a:solidFill>
              </a:rPr>
              <a:t>تذوقي العصير الذي أمامك، وحللي مكوناته</a:t>
            </a:r>
            <a:r>
              <a:rPr lang="ar-SA" sz="2800" b="1" dirty="0" smtClean="0">
                <a:solidFill>
                  <a:srgbClr val="008000"/>
                </a:solidFill>
              </a:rPr>
              <a:t>؟</a:t>
            </a:r>
          </a:p>
          <a:p>
            <a:pPr algn="justLow">
              <a:lnSpc>
                <a:spcPct val="150000"/>
              </a:lnSpc>
            </a:pP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المكونات </a:t>
            </a:r>
            <a:r>
              <a:rPr lang="ar-SA" sz="2400" b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الحقيقية (الملموسة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Times New Roman"/>
              </a:rPr>
              <a:t>).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Symbol"/>
              <a:buChar char=""/>
            </a:pPr>
            <a:endParaRPr lang="ar-SA" sz="2400" b="1" dirty="0" smtClean="0">
              <a:latin typeface="Calibri"/>
              <a:ea typeface="Calibri"/>
              <a:cs typeface="Times New Roman"/>
            </a:endParaRPr>
          </a:p>
        </p:txBody>
      </p:sp>
      <p:sp>
        <p:nvSpPr>
          <p:cNvPr id="10" name="مربع نص 1"/>
          <p:cNvSpPr txBox="1"/>
          <p:nvPr/>
        </p:nvSpPr>
        <p:spPr>
          <a:xfrm rot="19938114">
            <a:off x="452438" y="1032952"/>
            <a:ext cx="1114425" cy="10953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dirty="0">
                <a:solidFill>
                  <a:srgbClr val="FF99CC"/>
                </a:solidFill>
                <a:effectLst/>
                <a:latin typeface="Calibri"/>
                <a:ea typeface="Calibri"/>
                <a:cs typeface="AGA Dimnah Regular"/>
              </a:rPr>
              <a:t>هيا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dirty="0" smtClean="0">
                <a:solidFill>
                  <a:srgbClr val="FF99CC"/>
                </a:solidFill>
                <a:effectLst/>
                <a:latin typeface="Calibri"/>
                <a:ea typeface="Calibri"/>
                <a:cs typeface="AGA Dimnah Regular"/>
              </a:rPr>
              <a:t>نفكر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11" name="مربع نص 8"/>
          <p:cNvSpPr txBox="1"/>
          <p:nvPr/>
        </p:nvSpPr>
        <p:spPr>
          <a:xfrm>
            <a:off x="2699792" y="1484784"/>
            <a:ext cx="3464560" cy="74549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SA" sz="3600" dirty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مهارة </a:t>
            </a:r>
            <a:r>
              <a:rPr lang="ar-SA" sz="3600" dirty="0" smtClean="0">
                <a:ln>
                  <a:noFill/>
                </a:ln>
                <a:gradFill>
                  <a:gsLst>
                    <a:gs pos="0">
                      <a:srgbClr val="A54200"/>
                    </a:gs>
                    <a:gs pos="78000">
                      <a:srgbClr val="FF8C19"/>
                    </a:gs>
                    <a:gs pos="100000">
                      <a:srgbClr val="FFF1E9"/>
                    </a:gs>
                  </a:gsLst>
                  <a:lin ang="5400000" scaled="0"/>
                </a:gradFill>
                <a:effectLst>
                  <a:outerShdw blurRad="69850" dist="43180" dir="5400000" sx="0" sy="0">
                    <a:srgbClr val="000000">
                      <a:alpha val="65000"/>
                    </a:srgbClr>
                  </a:outerShdw>
                </a:effectLst>
                <a:latin typeface="Calibri"/>
                <a:ea typeface="Calibri"/>
                <a:cs typeface="bader_al gordabia"/>
              </a:rPr>
              <a:t>التحليل</a:t>
            </a:r>
            <a:endParaRPr lang="en-US" sz="11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20988" algn="l"/>
              </a:tabLst>
            </a:pPr>
            <a:r>
              <a:rPr kumimoji="0" lang="ar-SA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20988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267744" y="332656"/>
            <a:ext cx="6350074" cy="1103784"/>
          </a:xfrm>
          <a:prstGeom prst="rect">
            <a:avLst/>
          </a:prstGeom>
          <a:ln w="57150">
            <a:solidFill>
              <a:srgbClr val="99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التاريخ</a:t>
            </a:r>
            <a:r>
              <a:rPr lang="ar-SA" sz="2000" b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:   </a:t>
            </a:r>
            <a:r>
              <a:rPr lang="ar-SA" sz="2000" b="1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ar-SA" sz="2000" b="1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8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1 </a:t>
            </a:r>
            <a:r>
              <a:rPr lang="ar-SA" sz="2000" b="1" dirty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/ 1435هـ	 </a:t>
            </a:r>
            <a:r>
              <a:rPr lang="ar-SA" sz="20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نوع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فردي</a:t>
            </a:r>
            <a:endParaRPr lang="en-US" sz="2000" dirty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 smtClean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				زمن النشاط: </a:t>
            </a:r>
            <a:r>
              <a:rPr lang="ar-SA" sz="2000" b="1" dirty="0" smtClean="0">
                <a:solidFill>
                  <a:srgbClr val="FF3399"/>
                </a:solidFill>
                <a:latin typeface="Calibri"/>
                <a:ea typeface="Calibri"/>
                <a:cs typeface="Times New Roman"/>
              </a:rPr>
              <a:t>( 5 ) دقائق.</a:t>
            </a:r>
            <a:endParaRPr lang="en-US" sz="2000" dirty="0" smtClean="0">
              <a:solidFill>
                <a:srgbClr val="FF3399"/>
              </a:solidFill>
              <a:latin typeface="Calibri"/>
              <a:ea typeface="Calibri"/>
              <a:cs typeface="Arial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sp>
        <p:nvSpPr>
          <p:cNvPr id="15" name="مستطيل ذو زوايا قطرية مستديرة 14"/>
          <p:cNvSpPr/>
          <p:nvPr/>
        </p:nvSpPr>
        <p:spPr>
          <a:xfrm>
            <a:off x="5356744" y="4005064"/>
            <a:ext cx="2456528" cy="2592288"/>
          </a:xfrm>
          <a:prstGeom prst="round2DiagRect">
            <a:avLst/>
          </a:prstGeom>
          <a:ln w="57150">
            <a:solidFill>
              <a:srgbClr val="9933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اللون.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الفواكه.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السكر.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الماء.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الثلج.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a typeface="Calibri"/>
                <a:cs typeface="Arial"/>
              </a:rPr>
              <a:t>الرائحة الطيبة.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ea typeface="Calibri"/>
                <a:cs typeface="Arial"/>
              </a:rPr>
              <a:t>الكأس.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74536" y="3397871"/>
            <a:ext cx="34820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ar-SA" sz="2000" b="1" dirty="0">
                <a:solidFill>
                  <a:srgbClr val="FF0066"/>
                </a:solidFill>
              </a:rPr>
              <a:t>الخصائص المُدركة (غير الملموسة).</a:t>
            </a:r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1319065" y="4076407"/>
            <a:ext cx="2563460" cy="2160905"/>
          </a:xfrm>
          <a:prstGeom prst="round2DiagRect">
            <a:avLst/>
          </a:prstGeom>
          <a:solidFill>
            <a:sysClr val="window" lastClr="FFFFFF"/>
          </a:solidFill>
          <a:ln w="57150" cap="flat" cmpd="sng" algn="ctr">
            <a:solidFill>
              <a:schemeClr val="accent4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البرودة.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latin typeface="Calibri"/>
                <a:ea typeface="Calibri"/>
                <a:cs typeface="Arial"/>
              </a:rPr>
              <a:t>الطعم اللذيذ.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الشعور المنعش.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err="1" smtClean="0">
                <a:latin typeface="Calibri"/>
                <a:ea typeface="Calibri"/>
                <a:cs typeface="Arial"/>
              </a:rPr>
              <a:t>الإرتواء</a:t>
            </a:r>
            <a:r>
              <a:rPr lang="ar-SA" sz="1400" b="1" dirty="0" smtClean="0">
                <a:latin typeface="Calibri"/>
                <a:ea typeface="Calibri"/>
                <a:cs typeface="Arial"/>
              </a:rPr>
              <a:t>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1400" b="1" dirty="0" smtClean="0">
                <a:effectLst/>
                <a:latin typeface="Calibri"/>
                <a:ea typeface="Calibri"/>
                <a:cs typeface="Arial"/>
              </a:rPr>
              <a:t>.........</a:t>
            </a:r>
            <a:endParaRPr lang="en-US" sz="1400" b="1" dirty="0">
              <a:effectLst/>
              <a:latin typeface="Calibri"/>
              <a:ea typeface="Calibri"/>
              <a:cs typeface="Aria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745" y="2275622"/>
            <a:ext cx="1085999" cy="109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264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gradFill rotWithShape="1">
            <a:gsLst>
              <a:gs pos="0">
                <a:srgbClr val="9C007F">
                  <a:tint val="60000"/>
                  <a:satMod val="160000"/>
                </a:srgbClr>
              </a:gs>
              <a:gs pos="46000">
                <a:srgbClr val="9C007F">
                  <a:tint val="86000"/>
                  <a:satMod val="160000"/>
                </a:srgbClr>
              </a:gs>
              <a:gs pos="100000">
                <a:srgbClr val="9C007F">
                  <a:shade val="40000"/>
                  <a:satMod val="160000"/>
                </a:srgbClr>
              </a:gs>
            </a:gsLst>
            <a:path path="circle">
              <a:fillToRect l="50000" t="155000" r="50000" b="-55000"/>
            </a:path>
          </a:gradFill>
          <a:ln>
            <a:noFill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rgbClr val="9C007F"/>
            </a:contourClr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95536" y="2848000"/>
            <a:ext cx="784887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ar-SA" sz="3600" b="1" dirty="0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كيف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نميز بين </a:t>
            </a:r>
            <a:r>
              <a:rPr lang="ar-SA" sz="3600" b="1" dirty="0" smtClean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المكونات والخصائص </a:t>
            </a:r>
            <a:r>
              <a:rPr lang="ar-SA" sz="36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عندما نحلل الأشياء؟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خاتمة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64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707219" y="1050995"/>
            <a:ext cx="7776864" cy="5040560"/>
          </a:xfrm>
          <a:prstGeom prst="ellipse">
            <a:avLst/>
          </a:prstGeom>
          <a:gradFill rotWithShape="1">
            <a:gsLst>
              <a:gs pos="0">
                <a:srgbClr val="9C007F">
                  <a:tint val="60000"/>
                  <a:satMod val="160000"/>
                </a:srgbClr>
              </a:gs>
              <a:gs pos="46000">
                <a:srgbClr val="9C007F">
                  <a:tint val="86000"/>
                  <a:satMod val="160000"/>
                </a:srgbClr>
              </a:gs>
              <a:gs pos="100000">
                <a:srgbClr val="9C007F">
                  <a:shade val="40000"/>
                  <a:satMod val="160000"/>
                </a:srgbClr>
              </a:gs>
            </a:gsLst>
            <a:path path="circle">
              <a:fillToRect l="50000" t="155000" r="50000" b="-55000"/>
            </a:path>
          </a:gradFill>
          <a:ln>
            <a:noFill/>
          </a:ln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rgbClr val="9C007F"/>
            </a:contourClr>
          </a:sp3d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40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n-ea"/>
              <a:cs typeface="Simplified Arabic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899592" y="3126888"/>
            <a:ext cx="706296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ar-SA" sz="44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ما الذي </a:t>
            </a:r>
            <a:r>
              <a:rPr lang="ar-SA" sz="4400" b="1" dirty="0" err="1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نستفيده</a:t>
            </a:r>
            <a:r>
              <a:rPr lang="ar-SA" sz="4400" b="1" dirty="0">
                <a:solidFill>
                  <a:schemeClr val="bg1">
                    <a:lumMod val="95000"/>
                  </a:schemeClr>
                </a:solidFill>
                <a:latin typeface="Times New Roman"/>
                <a:ea typeface="Times New Roman"/>
                <a:cs typeface="Simplified Arabic"/>
              </a:rPr>
              <a:t> من مهارة التحليل؟ 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3803562" y="1484784"/>
            <a:ext cx="1584176" cy="1192337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FFFF00"/>
                </a:solidFill>
                <a:latin typeface="ae_Graph" pitchFamily="18" charset="-78"/>
                <a:cs typeface="ae_Graph" pitchFamily="18" charset="-78"/>
              </a:rPr>
              <a:t>خاتمة</a:t>
            </a:r>
            <a:endParaRPr lang="ar-SA" sz="2800" b="1" dirty="0">
              <a:solidFill>
                <a:srgbClr val="FFFF00"/>
              </a:solidFill>
              <a:latin typeface="ae_Graph" pitchFamily="18" charset="-78"/>
              <a:cs typeface="ae_Graph" pitchFamily="18" charset="-78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2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0999" y="1327150"/>
            <a:ext cx="8407893" cy="541421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ar-SA" sz="2400" dirty="0"/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التزمي الهدوء – لا تقاطعي زميلتك أثناء الحديث.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احترمي معلمتك و زميلاتك.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أحسني التعامل مع من حولك.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استأذني قبل أن تأخذي شيء ما.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لا تتلفظي بالعبارات السيئة.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استمعي للمعلمة جيدا أثناء الدرس.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حافظي على نظافتك و المكان.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التزمي بوقت الحصة. 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لا تنتقدي أي فكرة و ابني على أفكار الآخرين.</a:t>
            </a:r>
          </a:p>
          <a:p>
            <a:pPr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cs typeface="AdvertisingMedium" pitchFamily="2" charset="-78"/>
              </a:rPr>
              <a:t>حافظي على أدواتك الشخصية. </a:t>
            </a:r>
            <a:endParaRPr lang="en-US" sz="2400" b="1" dirty="0">
              <a:solidFill>
                <a:srgbClr val="00B050"/>
              </a:solidFill>
              <a:cs typeface="AdvertisingMedium" pitchFamily="2" charset="-78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FFFF00"/>
                </a:solidFill>
                <a:cs typeface="Hacen Liner XL" pitchFamily="2" charset="-78"/>
              </a:rPr>
              <a:t>قوانين الصف</a:t>
            </a:r>
            <a:endParaRPr lang="en-US" dirty="0">
              <a:solidFill>
                <a:srgbClr val="FFFF00"/>
              </a:solidFill>
              <a:cs typeface="Hacen Liner XL" pitchFamily="2" charset="-78"/>
            </a:endParaRPr>
          </a:p>
        </p:txBody>
      </p:sp>
      <p:pic>
        <p:nvPicPr>
          <p:cNvPr id="27652" name="Picture 4" descr="supplies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7961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hou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260350"/>
            <a:ext cx="1081087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worker1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26035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7" descr="book_qu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478463"/>
            <a:ext cx="1944688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8" descr="schoolclip2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113"/>
            <a:ext cx="157480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9" descr="i68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53231"/>
            <a:ext cx="54610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8" name="Picture 10" descr="i68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573463"/>
            <a:ext cx="9969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22670" y="1253073"/>
            <a:ext cx="854868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4000" b="1" dirty="0">
                <a:solidFill>
                  <a:schemeClr val="accent5">
                    <a:lumMod val="75000"/>
                  </a:schemeClr>
                </a:solidFill>
                <a:latin typeface="Arabic Typesetting" pitchFamily="66" charset="-78"/>
                <a:cs typeface="ACS  Topazz Extra Bold" pitchFamily="2" charset="-78"/>
              </a:rPr>
              <a:t>البركة في </a:t>
            </a:r>
            <a:r>
              <a:rPr lang="ar-SA" sz="4000" b="1" dirty="0" smtClean="0">
                <a:solidFill>
                  <a:schemeClr val="accent5">
                    <a:lumMod val="75000"/>
                  </a:schemeClr>
                </a:solidFill>
                <a:latin typeface="Arabic Typesetting" pitchFamily="66" charset="-78"/>
                <a:cs typeface="ACS  Topazz Extra Bold" pitchFamily="2" charset="-78"/>
              </a:rPr>
              <a:t>العلم</a:t>
            </a:r>
          </a:p>
          <a:p>
            <a:pPr algn="justLow">
              <a:lnSpc>
                <a:spcPct val="150000"/>
              </a:lnSpc>
            </a:pPr>
            <a:r>
              <a:rPr lang="ar-SA" sz="4000" b="1" dirty="0" smtClean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 بعض 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الناس </a:t>
            </a:r>
            <a:r>
              <a:rPr lang="ar-SA" sz="4000" b="1" dirty="0" smtClean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أعطاه 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الله علمًا كثيرًا لكنه بمنزلة الأمي </a:t>
            </a:r>
            <a:r>
              <a:rPr lang="ar-SA" sz="4000" b="1" dirty="0">
                <a:solidFill>
                  <a:srgbClr val="008000"/>
                </a:solidFill>
                <a:latin typeface="Arabic Typesetting" pitchFamily="66" charset="-78"/>
                <a:cs typeface="Arabic Typesetting" pitchFamily="66" charset="-78"/>
              </a:rPr>
              <a:t>فلا يظهر أثر العلم عليه 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في عباداته، ولا في أخلاقه ولا في سلوكه، ولا في معاملاته مع </a:t>
            </a:r>
            <a:r>
              <a:rPr lang="ar-SA" sz="4000" b="1" dirty="0" smtClean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الناس، لا 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بتدريس ولا بتوجيه، ولا بتأليف، بل هو منحصر على نفسه، لم يبارك الله له في </a:t>
            </a:r>
            <a:r>
              <a:rPr lang="ar-SA" sz="4000" b="1" dirty="0" smtClean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العلم.</a:t>
            </a:r>
          </a:p>
          <a:p>
            <a:pPr algn="justLow">
              <a:lnSpc>
                <a:spcPct val="150000"/>
              </a:lnSpc>
            </a:pPr>
            <a:r>
              <a:rPr lang="ar-SA" sz="4000" b="1" dirty="0" smtClean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     وهذا 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بلا شك حرمان عظيم، مع أن </a:t>
            </a:r>
            <a:r>
              <a:rPr lang="ar-SA" sz="4000" b="1" dirty="0">
                <a:solidFill>
                  <a:srgbClr val="008000"/>
                </a:solidFill>
                <a:latin typeface="Arabic Typesetting" pitchFamily="66" charset="-78"/>
                <a:cs typeface="Arabic Typesetting" pitchFamily="66" charset="-78"/>
              </a:rPr>
              <a:t>العلم من أبرك ما يعطيه الله العبد</a:t>
            </a:r>
            <a:r>
              <a:rPr lang="ar-SA" sz="4000" b="1" dirty="0">
                <a:solidFill>
                  <a:srgbClr val="FF3399"/>
                </a:solidFill>
                <a:latin typeface="Arabic Typesetting" pitchFamily="66" charset="-78"/>
                <a:cs typeface="Arabic Typesetting" pitchFamily="66" charset="-78"/>
              </a:rPr>
              <a:t>؛ لأن العلم إذا علمته غيرك، ونشرته بين الأمة، </a:t>
            </a:r>
            <a:r>
              <a:rPr lang="ar-SA" sz="4000" b="1" dirty="0">
                <a:solidFill>
                  <a:srgbClr val="008000"/>
                </a:solidFill>
                <a:latin typeface="Arabic Typesetting" pitchFamily="66" charset="-78"/>
                <a:cs typeface="Arabic Typesetting" pitchFamily="66" charset="-78"/>
              </a:rPr>
              <a:t>أُجرت على </a:t>
            </a:r>
            <a:r>
              <a:rPr lang="ar-SA" sz="4000" b="1" dirty="0" smtClean="0">
                <a:solidFill>
                  <a:srgbClr val="008000"/>
                </a:solidFill>
                <a:latin typeface="Arabic Typesetting" pitchFamily="66" charset="-78"/>
                <a:cs typeface="Arabic Typesetting" pitchFamily="66" charset="-78"/>
              </a:rPr>
              <a:t>ذلك.</a:t>
            </a:r>
            <a:endParaRPr lang="ar-SA" sz="4000" b="1" dirty="0">
              <a:solidFill>
                <a:srgbClr val="008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72400" cy="1143000"/>
          </a:xfrm>
        </p:spPr>
        <p:txBody>
          <a:bodyPr/>
          <a:lstStyle/>
          <a:p>
            <a:r>
              <a:rPr lang="ar-SA" dirty="0">
                <a:solidFill>
                  <a:srgbClr val="9933FF"/>
                </a:solidFill>
                <a:cs typeface="Hacen Sudan" pitchFamily="2" charset="-78"/>
              </a:rPr>
              <a:t>فائدة</a:t>
            </a:r>
            <a:endParaRPr lang="en-US" dirty="0">
              <a:solidFill>
                <a:srgbClr val="9933FF"/>
              </a:solidFill>
              <a:cs typeface="Hacen Sudan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4" name="Picture 10" descr="غدوو (371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6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8" descr="imag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557338"/>
            <a:ext cx="5040313" cy="216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3" name="WordArt 9"/>
          <p:cNvSpPr>
            <a:spLocks noChangeArrowheads="1" noChangeShapeType="1" noTextEdit="1"/>
          </p:cNvSpPr>
          <p:nvPr/>
        </p:nvSpPr>
        <p:spPr bwMode="auto">
          <a:xfrm>
            <a:off x="1116013" y="3789363"/>
            <a:ext cx="7200900" cy="2303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4231"/>
              </a:avLst>
            </a:prstTxWarp>
          </a:bodyPr>
          <a:lstStyle/>
          <a:p>
            <a:pPr algn="ctr"/>
            <a:r>
              <a:rPr lang="ar-SA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FS_Bold"/>
              </a:rPr>
              <a:t>شكرا على حسن تفاعلكم </a:t>
            </a:r>
          </a:p>
          <a:p>
            <a:pPr algn="ctr"/>
            <a:r>
              <a:rPr lang="ar-SA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cs typeface="FS_Bold"/>
              </a:rPr>
              <a:t>إلى اللقاء في الحصة القادمة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xfrm>
            <a:off x="755650" y="286206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ar-SA" sz="8000" smtClean="0">
                <a:solidFill>
                  <a:srgbClr val="FF0066"/>
                </a:solidFill>
                <a:cs typeface="Hacen Dalal" pitchFamily="2" charset="-78"/>
              </a:rPr>
              <a:t>مراجعة المهارة السابقة</a:t>
            </a:r>
            <a:endParaRPr lang="en-US" sz="8000" dirty="0">
              <a:solidFill>
                <a:srgbClr val="FF0066"/>
              </a:solidFill>
              <a:cs typeface="Hacen Dalal" pitchFamily="2" charset="-78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95736" y="611977"/>
            <a:ext cx="46085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92D050"/>
                </a:solidFill>
                <a:cs typeface="ACS  Akeek Extra Bold" pitchFamily="2" charset="-78"/>
              </a:rPr>
              <a:t>مدخل المهارة</a:t>
            </a:r>
            <a:endParaRPr lang="ar-SA" sz="3200" b="1" dirty="0">
              <a:solidFill>
                <a:srgbClr val="92D050"/>
              </a:solidFill>
              <a:cs typeface="ACS  Akeek Extra Bold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74310" y="2996952"/>
            <a:ext cx="767009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Low">
              <a:lnSpc>
                <a:spcPct val="20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ar-SA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Simplified Arabic"/>
              </a:rPr>
              <a:t>ما </a:t>
            </a:r>
            <a:r>
              <a:rPr lang="ar-SA" sz="3600" b="1" dirty="0">
                <a:solidFill>
                  <a:srgbClr val="C00000"/>
                </a:solidFill>
                <a:latin typeface="Times New Roman"/>
                <a:ea typeface="Times New Roman"/>
                <a:cs typeface="Simplified Arabic"/>
              </a:rPr>
              <a:t>مكونات غرفة الفصل الدراسي الأساسية </a:t>
            </a:r>
            <a:r>
              <a:rPr lang="ar-SA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Simplified Arabic"/>
              </a:rPr>
              <a:t>؟</a:t>
            </a:r>
            <a:endParaRPr lang="ar-SA" sz="3600" b="1" dirty="0">
              <a:solidFill>
                <a:srgbClr val="C00000"/>
              </a:solidFill>
              <a:latin typeface="Times New Roman"/>
              <a:ea typeface="Times New Roman"/>
              <a:cs typeface="Simplified Arabic"/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6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95736" y="611977"/>
            <a:ext cx="460851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92D050"/>
                </a:solidFill>
                <a:cs typeface="ACS  Akeek Extra Bold" pitchFamily="2" charset="-78"/>
              </a:rPr>
              <a:t>مدخل المهارة</a:t>
            </a:r>
            <a:endParaRPr lang="ar-SA" sz="3200" b="1" dirty="0">
              <a:solidFill>
                <a:srgbClr val="92D050"/>
              </a:solidFill>
              <a:cs typeface="ACS  Akeek Extra Bold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39552" y="2564904"/>
            <a:ext cx="79208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Low">
              <a:lnSpc>
                <a:spcPct val="200000"/>
              </a:lnSpc>
              <a:spcAft>
                <a:spcPts val="0"/>
              </a:spcAft>
              <a:buFont typeface="Wingdings"/>
              <a:buChar char=""/>
            </a:pPr>
            <a:r>
              <a:rPr lang="ar-SA" sz="3600" b="1" dirty="0" smtClean="0">
                <a:solidFill>
                  <a:srgbClr val="C00000"/>
                </a:solidFill>
                <a:latin typeface="Times New Roman"/>
                <a:ea typeface="Times New Roman"/>
                <a:cs typeface="Simplified Arabic"/>
              </a:rPr>
              <a:t>هل </a:t>
            </a:r>
            <a:r>
              <a:rPr lang="ar-SA" sz="3600" b="1" dirty="0">
                <a:solidFill>
                  <a:srgbClr val="C00000"/>
                </a:solidFill>
                <a:latin typeface="Times New Roman"/>
                <a:ea typeface="Times New Roman"/>
                <a:cs typeface="Simplified Arabic"/>
              </a:rPr>
              <a:t>هناك مكونات (خصائص وسمات) أخرى لا نستطيع أن نراها بالعين المجردة؟ 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636912"/>
            <a:ext cx="7772400" cy="2304256"/>
          </a:xfrm>
        </p:spPr>
        <p:txBody>
          <a:bodyPr>
            <a:noAutofit/>
          </a:bodyPr>
          <a:lstStyle/>
          <a:p>
            <a:pPr marL="609600" indent="-609600" algn="ctr">
              <a:lnSpc>
                <a:spcPct val="220000"/>
              </a:lnSpc>
              <a:spcBef>
                <a:spcPct val="0"/>
              </a:spcBef>
              <a:buFontTx/>
              <a:buNone/>
            </a:pPr>
            <a:r>
              <a:rPr lang="ar-SA" sz="2800" b="1" dirty="0" smtClean="0">
                <a:solidFill>
                  <a:srgbClr val="660066"/>
                </a:solidFill>
                <a:cs typeface="ACS  Fayrouz Bold" pitchFamily="2" charset="-78"/>
              </a:rPr>
              <a:t>من خلال المدخل السابق </a:t>
            </a:r>
            <a:r>
              <a:rPr lang="ar-SA" sz="2800" b="1" dirty="0" err="1" smtClean="0">
                <a:solidFill>
                  <a:srgbClr val="660066"/>
                </a:solidFill>
                <a:cs typeface="ACS  Fayrouz Bold" pitchFamily="2" charset="-78"/>
              </a:rPr>
              <a:t>إستنتجي</a:t>
            </a:r>
            <a:r>
              <a:rPr lang="ar-SA" sz="2800" b="1" dirty="0" smtClean="0">
                <a:solidFill>
                  <a:srgbClr val="660066"/>
                </a:solidFill>
                <a:cs typeface="ACS  Fayrouz Bold" pitchFamily="2" charset="-78"/>
              </a:rPr>
              <a:t> مهارة اليوم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933056"/>
            <a:ext cx="20843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CRNRC4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1763688" y="2420938"/>
            <a:ext cx="6856437" cy="4032250"/>
          </a:xfrm>
          <a:prstGeom prst="flowChartManualInput">
            <a:avLst/>
          </a:prstGeom>
          <a:solidFill>
            <a:srgbClr val="00B050"/>
          </a:solidFill>
          <a:ln w="76200">
            <a:solidFill>
              <a:srgbClr val="FFCC00"/>
            </a:solidFill>
            <a:miter lim="800000"/>
            <a:headEnd/>
            <a:tailEnd/>
          </a:ln>
          <a:effectLst>
            <a:outerShdw dist="107763" dir="13500000" sx="125000" sy="125000" algn="b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algn="justLow"/>
            <a:r>
              <a:rPr lang="ar-SA" sz="2400" b="1" i="1" u="sng" dirty="0">
                <a:solidFill>
                  <a:srgbClr val="333399"/>
                </a:solidFill>
                <a:ea typeface="Times New Roman" pitchFamily="18" charset="0"/>
                <a:cs typeface="Andalus" pitchFamily="2" charset="-78"/>
              </a:rPr>
              <a:t>تعريفها:</a:t>
            </a:r>
            <a:endParaRPr lang="ar-SA" sz="2400" dirty="0">
              <a:ea typeface="Times New Roman" pitchFamily="18" charset="0"/>
              <a:cs typeface="Andalus" pitchFamily="2" charset="-78"/>
            </a:endParaRPr>
          </a:p>
          <a:p>
            <a:pPr algn="justLow" eaLnBrk="0" hangingPunct="0">
              <a:lnSpc>
                <a:spcPct val="200000"/>
              </a:lnSpc>
            </a:pPr>
            <a:r>
              <a:rPr lang="ar-SA" sz="3200" b="1" dirty="0" smtClean="0">
                <a:solidFill>
                  <a:srgbClr val="FFC000"/>
                </a:solidFill>
                <a:ea typeface="Times New Roman" pitchFamily="18" charset="0"/>
              </a:rPr>
              <a:t>تفكيك</a:t>
            </a:r>
            <a:r>
              <a:rPr lang="ar-SA" sz="3200" b="1" dirty="0" smtClean="0">
                <a:ea typeface="Times New Roman" pitchFamily="18" charset="0"/>
              </a:rPr>
              <a:t> الشيء أو المعلومات إلى أجزاء صغيرة مع تحديد مسمياتها، </a:t>
            </a:r>
            <a:r>
              <a:rPr lang="ar-SA" sz="3200" b="1" dirty="0" smtClean="0">
                <a:solidFill>
                  <a:srgbClr val="FFC000"/>
                </a:solidFill>
                <a:ea typeface="Times New Roman" pitchFamily="18" charset="0"/>
              </a:rPr>
              <a:t>وإقامة علاقات </a:t>
            </a:r>
            <a:r>
              <a:rPr lang="ar-SA" sz="3200" b="1" dirty="0" smtClean="0">
                <a:ea typeface="Times New Roman" pitchFamily="18" charset="0"/>
              </a:rPr>
              <a:t>مناسبة بين هذه الأجزاء.</a:t>
            </a:r>
            <a:endParaRPr lang="ar-SA" sz="3600" dirty="0">
              <a:ea typeface="Times New Roman" pitchFamily="18" charset="0"/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-36513" y="33338"/>
            <a:ext cx="712788" cy="2171700"/>
          </a:xfrm>
          <a:prstGeom prst="flowChartCollate">
            <a:avLst/>
          </a:prstGeom>
          <a:solidFill>
            <a:srgbClr val="FFFFFF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96863" y="-1519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2400"/>
          </a:p>
        </p:txBody>
      </p:sp>
      <p:sp>
        <p:nvSpPr>
          <p:cNvPr id="10251" name="WordArt 11"/>
          <p:cNvSpPr>
            <a:spLocks noChangeArrowheads="1" noChangeShapeType="1" noTextEdit="1"/>
          </p:cNvSpPr>
          <p:nvPr/>
        </p:nvSpPr>
        <p:spPr bwMode="auto">
          <a:xfrm>
            <a:off x="2849563" y="342900"/>
            <a:ext cx="5394325" cy="11414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solidFill>
                  <a:srgbClr val="FF0066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FS_Wood"/>
              </a:rPr>
              <a:t>مهارة </a:t>
            </a:r>
            <a:r>
              <a:rPr lang="ar-SA" sz="3600" kern="10" dirty="0" smtClean="0">
                <a:solidFill>
                  <a:srgbClr val="FF0066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cs typeface="FS_Wood"/>
              </a:rPr>
              <a:t>التحليل</a:t>
            </a:r>
            <a:endParaRPr lang="ar-SA" sz="3600" kern="10" dirty="0">
              <a:solidFill>
                <a:srgbClr val="FF0066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cs typeface="FS_Wood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95535" y="2472063"/>
            <a:ext cx="8352929" cy="2623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685800" indent="-685800" algn="justLow">
              <a:lnSpc>
                <a:spcPct val="150000"/>
              </a:lnSpc>
              <a:buFont typeface="Wingdings" pitchFamily="2" charset="2"/>
              <a:buChar char="ü"/>
              <a:tabLst>
                <a:tab pos="457200" algn="l"/>
              </a:tabLst>
            </a:pPr>
            <a:r>
              <a:rPr lang="ar-SA" sz="2800" b="1" dirty="0" smtClean="0">
                <a:solidFill>
                  <a:srgbClr val="C00000"/>
                </a:solidFill>
                <a:latin typeface="Hacen Qatar" pitchFamily="2" charset="-78"/>
                <a:cs typeface="AdvertisingLight" pitchFamily="2" charset="-78"/>
              </a:rPr>
              <a:t>تساعدك على التفكير في الأشياء وفهمها بشكل أكبر.</a:t>
            </a:r>
          </a:p>
          <a:p>
            <a:pPr marL="685800" indent="-685800" algn="justLow">
              <a:lnSpc>
                <a:spcPct val="150000"/>
              </a:lnSpc>
              <a:buFont typeface="Wingdings" pitchFamily="2" charset="2"/>
              <a:buChar char="ü"/>
              <a:tabLst>
                <a:tab pos="457200" algn="l"/>
              </a:tabLst>
            </a:pPr>
            <a:r>
              <a:rPr lang="ar-SA" sz="2800" b="1" dirty="0" smtClean="0">
                <a:solidFill>
                  <a:srgbClr val="C00000"/>
                </a:solidFill>
                <a:latin typeface="Hacen Qatar" pitchFamily="2" charset="-78"/>
                <a:cs typeface="AdvertisingLight" pitchFamily="2" charset="-78"/>
              </a:rPr>
              <a:t>التعامل مع الأفكار، والتفكير في كل جزء بشكل مستقل.</a:t>
            </a:r>
          </a:p>
          <a:p>
            <a:pPr marL="685800" indent="-685800" algn="justLow">
              <a:lnSpc>
                <a:spcPct val="150000"/>
              </a:lnSpc>
              <a:buFont typeface="Wingdings" pitchFamily="2" charset="2"/>
              <a:buChar char="ü"/>
              <a:tabLst>
                <a:tab pos="457200" algn="l"/>
              </a:tabLst>
            </a:pPr>
            <a:r>
              <a:rPr lang="ar-SA" sz="2800" b="1" dirty="0" smtClean="0">
                <a:solidFill>
                  <a:srgbClr val="C00000"/>
                </a:solidFill>
                <a:latin typeface="Hacen Qatar" pitchFamily="2" charset="-78"/>
                <a:cs typeface="AdvertisingLight" pitchFamily="2" charset="-78"/>
              </a:rPr>
              <a:t>حل المشكلات </a:t>
            </a:r>
            <a:r>
              <a:rPr lang="ar-SA" sz="2800" b="1" dirty="0" err="1" smtClean="0">
                <a:solidFill>
                  <a:srgbClr val="C00000"/>
                </a:solidFill>
                <a:latin typeface="Hacen Qatar" pitchFamily="2" charset="-78"/>
                <a:cs typeface="AdvertisingLight" pitchFamily="2" charset="-78"/>
              </a:rPr>
              <a:t>وإتخاذ</a:t>
            </a:r>
            <a:r>
              <a:rPr lang="ar-SA" sz="2800" b="1" dirty="0" smtClean="0">
                <a:solidFill>
                  <a:srgbClr val="C00000"/>
                </a:solidFill>
                <a:latin typeface="Hacen Qatar" pitchFamily="2" charset="-78"/>
                <a:cs typeface="AdvertisingLight" pitchFamily="2" charset="-78"/>
              </a:rPr>
              <a:t> القرارات بشكل أفضل.</a:t>
            </a: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2051050" y="836439"/>
            <a:ext cx="4908550" cy="100838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ar-SA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الهدف من المهارة </a:t>
            </a:r>
          </a:p>
        </p:txBody>
      </p:sp>
      <p:pic>
        <p:nvPicPr>
          <p:cNvPr id="11273" name="Picture 9" descr="صورة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119" y="5220231"/>
            <a:ext cx="1776412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899592" y="2924944"/>
            <a:ext cx="763284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س/ لماذا </a:t>
            </a:r>
            <a:r>
              <a:rPr lang="ar-SA" sz="4800" b="1" dirty="0">
                <a:solidFill>
                  <a:srgbClr val="FF0066"/>
                </a:solidFill>
                <a:cs typeface="Rateb lotusb22" pitchFamily="2" charset="-78"/>
              </a:rPr>
              <a:t>نحلل </a:t>
            </a:r>
            <a:r>
              <a:rPr lang="ar-SA" sz="4800" b="1" dirty="0" smtClean="0">
                <a:solidFill>
                  <a:srgbClr val="FF0066"/>
                </a:solidFill>
                <a:cs typeface="Rateb lotusb22" pitchFamily="2" charset="-78"/>
              </a:rPr>
              <a:t>الأشياء؟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لمياء الأحمد</a:t>
            </a:r>
            <a:endParaRPr lang="en-US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966" y="322263"/>
            <a:ext cx="1096844" cy="1090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771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شبك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شبكة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شبكة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583</Words>
  <Application>Microsoft Office PowerPoint</Application>
  <PresentationFormat>عرض على الشاشة (3:4)‏</PresentationFormat>
  <Paragraphs>145</Paragraphs>
  <Slides>21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شبكة</vt:lpstr>
      <vt:lpstr>عرض تقديمي في PowerPoint</vt:lpstr>
      <vt:lpstr>قوانين الصف</vt:lpstr>
      <vt:lpstr>مراجعة المهارة السابقة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غاليتي تذكري ...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فائدة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121</cp:revision>
  <cp:lastPrinted>1601-01-01T00:00:00Z</cp:lastPrinted>
  <dcterms:created xsi:type="dcterms:W3CDTF">1601-01-01T00:00:00Z</dcterms:created>
  <dcterms:modified xsi:type="dcterms:W3CDTF">2013-11-13T04:03:34Z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