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780" r:id="rId1"/>
  </p:sldMasterIdLst>
  <p:notesMasterIdLst>
    <p:notesMasterId r:id="rId22"/>
  </p:notesMasterIdLst>
  <p:handoutMasterIdLst>
    <p:handoutMasterId r:id="rId23"/>
  </p:handoutMasterIdLst>
  <p:sldIdLst>
    <p:sldId id="273" r:id="rId2"/>
    <p:sldId id="283" r:id="rId3"/>
    <p:sldId id="276" r:id="rId4"/>
    <p:sldId id="278" r:id="rId5"/>
    <p:sldId id="295" r:id="rId6"/>
    <p:sldId id="267" r:id="rId7"/>
    <p:sldId id="257" r:id="rId8"/>
    <p:sldId id="258" r:id="rId9"/>
    <p:sldId id="279" r:id="rId10"/>
    <p:sldId id="296" r:id="rId11"/>
    <p:sldId id="280" r:id="rId12"/>
    <p:sldId id="268" r:id="rId13"/>
    <p:sldId id="297" r:id="rId14"/>
    <p:sldId id="281" r:id="rId15"/>
    <p:sldId id="282" r:id="rId16"/>
    <p:sldId id="298" r:id="rId17"/>
    <p:sldId id="299" r:id="rId18"/>
    <p:sldId id="293" r:id="rId19"/>
    <p:sldId id="284" r:id="rId20"/>
    <p:sldId id="262" r:id="rId21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66"/>
    <a:srgbClr val="3399FF"/>
    <a:srgbClr val="000000"/>
    <a:srgbClr val="914B39"/>
    <a:srgbClr val="33CC33"/>
    <a:srgbClr val="FF6600"/>
    <a:srgbClr val="008080"/>
    <a:srgbClr val="FF7C80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03447BB-5D67-496B-8E87-E561075AD55C}" styleName="نمط داكن 1 - تمييز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نمط داكن 1 - تمييز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3" autoAdjust="0"/>
    <p:restoredTop sz="94761" autoAdjust="0"/>
  </p:normalViewPr>
  <p:slideViewPr>
    <p:cSldViewPr>
      <p:cViewPr>
        <p:scale>
          <a:sx n="60" d="100"/>
          <a:sy n="60" d="100"/>
        </p:scale>
        <p:origin x="-1656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8C75C58D-60CE-4F05-B96E-33CC68064B0F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45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7E1F8184-BE5A-4B32-9ABD-0A9288A8B72A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63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F8184-BE5A-4B32-9ABD-0A9288A8B72A}" type="slidenum">
              <a:rPr lang="ar-SA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1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BF4FF44-20AF-4000-9499-47C54D11E275}" type="slidenum">
              <a:rPr lang="ar-SA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ar-SA" smtClean="0"/>
              <a:t>لمياء الأحمد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1DD4-8708-403C-8E09-E9565D4A6910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EC4749F-5864-4167-BE53-2951F39B8651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67614-1865-4537-A43D-CEAAEBA7DDFA}" type="slidenum">
              <a:rPr lang="ar-SA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00EB7C1-EA41-45C9-BCF7-47A67D3373B2}" type="slidenum">
              <a:rPr lang="ar-SA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ar-SA" smtClean="0"/>
              <a:t>لمياء الأحمد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41F87-CC00-457C-BC66-84C118A2C805}" type="slidenum">
              <a:rPr lang="ar-SA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3B01-00F7-4708-8FC2-026C1DC5C095}" type="slidenum">
              <a:rPr lang="ar-SA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7272-7F74-489C-8AC0-8E775F425466}" type="slidenum">
              <a:rPr lang="ar-SA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286E3-4E42-4195-9E72-ADA2FE602ED3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D5CD818-D8DE-4CFA-9417-D32A10D293C8}" type="slidenum">
              <a:rPr lang="ar-SA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3C8D-0D3F-4106-997D-54A234F8639D}" type="slidenum">
              <a:rPr lang="ar-SA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لمياء الأحمد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3E3DDBDD-C62B-4A08-8FD3-3E540BF8E18C}" type="slidenum">
              <a:rPr lang="ar-SA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dt="0"/>
  <p:txStyles>
    <p:titleStyle>
      <a:lvl1pPr algn="ctr" defTabSz="914400" rtl="1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r" defTabSz="914400" rtl="1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r" defTabSz="914400" rtl="1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r" defTabSz="914400" rtl="1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r" defTabSz="914400" rtl="1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r" defTabSz="914400" rtl="1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r" defTabSz="914400" rtl="1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://1.bp.blogspot.com/_HZAbOGB028o/TQJtfmjMltI/AAAAAAAABGU/DyDTnaAthdw/s1600/1124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http://1.bp.blogspot.com/_HZAbOGB028o/TQJtfmjMltI/AAAAAAAABGU/DyDTnaAthdw/s1600/1124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http://1.bp.blogspot.com/_HZAbOGB028o/TQJtfmjMltI/AAAAAAAABGU/DyDTnaAthdw/s1600/1124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http://1.bp.blogspot.com/_HZAbOGB028o/TQJtfmjMltI/AAAAAAAABGU/DyDTnaAthdw/s1600/1124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WordArt 3"/>
          <p:cNvSpPr>
            <a:spLocks noChangeArrowheads="1" noChangeShapeType="1" noTextEdit="1"/>
          </p:cNvSpPr>
          <p:nvPr/>
        </p:nvSpPr>
        <p:spPr bwMode="auto">
          <a:xfrm>
            <a:off x="1403350" y="620713"/>
            <a:ext cx="6480175" cy="4968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Goudy Old Style"/>
              </a:rPr>
              <a:t>مرحبا بك</a:t>
            </a:r>
          </a:p>
          <a:p>
            <a:pPr algn="ctr"/>
            <a:r>
              <a:rPr lang="ar-SA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Goudy Old Style"/>
              </a:rPr>
              <a:t>تلميذتي العزيزة</a:t>
            </a: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77998"/>
            <a:ext cx="7772400" cy="1018754"/>
          </a:xfrm>
        </p:spPr>
        <p:txBody>
          <a:bodyPr>
            <a:noAutofit/>
          </a:bodyPr>
          <a:lstStyle/>
          <a:p>
            <a:pPr marL="609600" indent="-609600" algn="ctr">
              <a:lnSpc>
                <a:spcPct val="220000"/>
              </a:lnSpc>
              <a:spcBef>
                <a:spcPct val="0"/>
              </a:spcBef>
              <a:buFontTx/>
              <a:buNone/>
            </a:pPr>
            <a:r>
              <a:rPr lang="ar-SA" sz="3600" b="1" dirty="0" smtClean="0">
                <a:solidFill>
                  <a:srgbClr val="FFFF00"/>
                </a:solidFill>
                <a:cs typeface="ABO SLMAN Alomar النسخ4" pitchFamily="2" charset="-78"/>
              </a:rPr>
              <a:t>معايير يمكن </a:t>
            </a:r>
            <a:r>
              <a:rPr lang="ar-SA" sz="3600" b="1" dirty="0" err="1" smtClean="0">
                <a:solidFill>
                  <a:srgbClr val="FFFF00"/>
                </a:solidFill>
                <a:cs typeface="ABO SLMAN Alomar النسخ4" pitchFamily="2" charset="-78"/>
              </a:rPr>
              <a:t>إستخدامها</a:t>
            </a:r>
            <a:r>
              <a:rPr lang="ar-SA" sz="3600" b="1" dirty="0" smtClean="0">
                <a:solidFill>
                  <a:srgbClr val="FFFF00"/>
                </a:solidFill>
                <a:cs typeface="ABO SLMAN Alomar النسخ4" pitchFamily="2" charset="-78"/>
              </a:rPr>
              <a:t> في ترتيب المفاهيم والأفكار</a:t>
            </a:r>
            <a:endParaRPr lang="ar-SA" sz="2800" b="1" dirty="0" smtClean="0">
              <a:solidFill>
                <a:srgbClr val="FFFF00"/>
              </a:solidFill>
              <a:cs typeface="Simplified Arabic" pitchFamily="2" charset="-78"/>
            </a:endParaRPr>
          </a:p>
          <a:p>
            <a:pPr marL="609600" indent="-609600" algn="justLow">
              <a:lnSpc>
                <a:spcPct val="200000"/>
              </a:lnSpc>
              <a:spcBef>
                <a:spcPct val="0"/>
              </a:spcBef>
              <a:buClr>
                <a:srgbClr val="33CC33"/>
              </a:buClr>
              <a:buFont typeface="Wingdings" pitchFamily="2" charset="2"/>
              <a:buChar char="Ø"/>
            </a:pPr>
            <a:endParaRPr lang="ar-SA" sz="2800" b="1" dirty="0" smtClean="0">
              <a:solidFill>
                <a:srgbClr val="FF0066"/>
              </a:solidFill>
              <a:cs typeface="Simplified Arabic" pitchFamily="2" charset="-78"/>
            </a:endParaRPr>
          </a:p>
          <a:p>
            <a:pPr marL="609600" indent="-609600" algn="justLow">
              <a:lnSpc>
                <a:spcPct val="200000"/>
              </a:lnSpc>
              <a:spcBef>
                <a:spcPct val="0"/>
              </a:spcBef>
              <a:buClr>
                <a:srgbClr val="33CC33"/>
              </a:buClr>
              <a:buFont typeface="Wingdings" pitchFamily="2" charset="2"/>
              <a:buChar char="Ø"/>
            </a:pPr>
            <a:r>
              <a:rPr lang="ar-SA" sz="2800" b="1" dirty="0" smtClean="0">
                <a:solidFill>
                  <a:srgbClr val="FF0066"/>
                </a:solidFill>
                <a:cs typeface="Simplified Arabic" pitchFamily="2" charset="-78"/>
              </a:rPr>
              <a:t>الحجم أو المساحة.</a:t>
            </a:r>
          </a:p>
          <a:p>
            <a:pPr marL="609600" indent="-609600" algn="justLow">
              <a:lnSpc>
                <a:spcPct val="200000"/>
              </a:lnSpc>
              <a:spcBef>
                <a:spcPct val="0"/>
              </a:spcBef>
              <a:buClr>
                <a:srgbClr val="33CC33"/>
              </a:buClr>
              <a:buFont typeface="Wingdings" pitchFamily="2" charset="2"/>
              <a:buChar char="Ø"/>
            </a:pPr>
            <a:r>
              <a:rPr lang="ar-SA" sz="2800" b="1" dirty="0" smtClean="0">
                <a:solidFill>
                  <a:srgbClr val="FF0066"/>
                </a:solidFill>
                <a:cs typeface="Simplified Arabic" pitchFamily="2" charset="-78"/>
              </a:rPr>
              <a:t>التسلسل الزمني.</a:t>
            </a:r>
          </a:p>
          <a:p>
            <a:pPr marL="609600" indent="-609600" algn="justLow">
              <a:lnSpc>
                <a:spcPct val="200000"/>
              </a:lnSpc>
              <a:spcBef>
                <a:spcPct val="0"/>
              </a:spcBef>
              <a:buClr>
                <a:srgbClr val="33CC33"/>
              </a:buClr>
              <a:buFont typeface="Wingdings" pitchFamily="2" charset="2"/>
              <a:buChar char="Ø"/>
            </a:pPr>
            <a:r>
              <a:rPr lang="ar-SA" sz="2800" b="1" dirty="0" smtClean="0">
                <a:solidFill>
                  <a:srgbClr val="FF0066"/>
                </a:solidFill>
                <a:cs typeface="Simplified Arabic" pitchFamily="2" charset="-78"/>
              </a:rPr>
              <a:t>العمر أو الطول أو الوزن.</a:t>
            </a:r>
          </a:p>
          <a:p>
            <a:pPr marL="609600" indent="-609600" algn="justLow">
              <a:lnSpc>
                <a:spcPct val="200000"/>
              </a:lnSpc>
              <a:spcBef>
                <a:spcPct val="0"/>
              </a:spcBef>
              <a:buClr>
                <a:srgbClr val="33CC33"/>
              </a:buClr>
              <a:buFont typeface="Wingdings" pitchFamily="2" charset="2"/>
              <a:buChar char="Ø"/>
            </a:pPr>
            <a:r>
              <a:rPr lang="ar-SA" sz="2800" b="1" dirty="0" smtClean="0">
                <a:solidFill>
                  <a:srgbClr val="FF0066"/>
                </a:solidFill>
                <a:cs typeface="Simplified Arabic" pitchFamily="2" charset="-78"/>
              </a:rPr>
              <a:t>القيمة المادية.</a:t>
            </a:r>
          </a:p>
          <a:p>
            <a:pPr marL="609600" indent="-609600" algn="justLow">
              <a:lnSpc>
                <a:spcPct val="200000"/>
              </a:lnSpc>
              <a:spcBef>
                <a:spcPct val="0"/>
              </a:spcBef>
              <a:buClr>
                <a:srgbClr val="33CC33"/>
              </a:buClr>
              <a:buFont typeface="Wingdings" pitchFamily="2" charset="2"/>
              <a:buChar char="Ø"/>
            </a:pPr>
            <a:r>
              <a:rPr lang="ar-SA" sz="2800" b="1" dirty="0" smtClean="0">
                <a:solidFill>
                  <a:srgbClr val="FF0066"/>
                </a:solidFill>
                <a:cs typeface="Simplified Arabic" pitchFamily="2" charset="-78"/>
              </a:rPr>
              <a:t>الترتيب الأبجدي للحروف-الأرقام.</a:t>
            </a:r>
            <a:endParaRPr lang="ar-SA" sz="2800" b="1" dirty="0" smtClean="0">
              <a:solidFill>
                <a:srgbClr val="00B0F0"/>
              </a:solidFill>
              <a:cs typeface="ACS  Fayrouz Bold" pitchFamily="2" charset="-78"/>
            </a:endParaRPr>
          </a:p>
          <a:p>
            <a:pPr marL="609600" indent="-609600">
              <a:lnSpc>
                <a:spcPct val="220000"/>
              </a:lnSpc>
              <a:spcBef>
                <a:spcPct val="0"/>
              </a:spcBef>
              <a:buFont typeface="Wingdings" pitchFamily="2" charset="2"/>
              <a:buChar char="Ø"/>
            </a:pPr>
            <a:endParaRPr lang="ar-SA" sz="2800" b="1" dirty="0" smtClean="0">
              <a:solidFill>
                <a:srgbClr val="00B0F0"/>
              </a:solidFill>
              <a:cs typeface="ACS  Fayrouz Bold" pitchFamily="2" charset="-78"/>
            </a:endParaRPr>
          </a:p>
          <a:p>
            <a:pPr marL="609600" indent="-609600">
              <a:lnSpc>
                <a:spcPct val="220000"/>
              </a:lnSpc>
              <a:spcBef>
                <a:spcPct val="0"/>
              </a:spcBef>
              <a:buFont typeface="Wingdings" pitchFamily="2" charset="2"/>
              <a:buChar char="Ø"/>
            </a:pPr>
            <a:endParaRPr lang="en-US" sz="2800" b="1" dirty="0">
              <a:solidFill>
                <a:srgbClr val="00B0F0"/>
              </a:solidFill>
              <a:cs typeface="ACS  Fayrouz Bold" pitchFamily="2" charset="-78"/>
            </a:endParaRP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/>
              <a:t>لمياء الأحمد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36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322014"/>
            <a:ext cx="7772400" cy="1090762"/>
          </a:xfrm>
        </p:spPr>
        <p:txBody>
          <a:bodyPr>
            <a:noAutofit/>
          </a:bodyPr>
          <a:lstStyle/>
          <a:p>
            <a:pPr marL="609600" indent="-609600" algn="ctr">
              <a:lnSpc>
                <a:spcPct val="220000"/>
              </a:lnSpc>
              <a:spcBef>
                <a:spcPct val="0"/>
              </a:spcBef>
              <a:buFontTx/>
              <a:buNone/>
            </a:pPr>
            <a:r>
              <a:rPr lang="ar-SA" sz="2800" b="1" dirty="0" smtClean="0">
                <a:solidFill>
                  <a:srgbClr val="00B0F0"/>
                </a:solidFill>
                <a:cs typeface="ACS  Fayrouz Bold" pitchFamily="2" charset="-78"/>
              </a:rPr>
              <a:t>مثال</a:t>
            </a: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206148"/>
              </p:ext>
            </p:extLst>
          </p:nvPr>
        </p:nvGraphicFramePr>
        <p:xfrm>
          <a:off x="539552" y="1988840"/>
          <a:ext cx="8064896" cy="352839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26019"/>
                <a:gridCol w="2703204"/>
                <a:gridCol w="4535673"/>
              </a:tblGrid>
              <a:tr h="882098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م</a:t>
                      </a:r>
                      <a:endParaRPr lang="ar-SA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المعيار</a:t>
                      </a:r>
                      <a:endParaRPr lang="ar-SA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الترتيب</a:t>
                      </a:r>
                      <a:endParaRPr lang="ar-S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882098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1</a:t>
                      </a:r>
                      <a:endParaRPr lang="ar-SA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400" dirty="0" smtClean="0"/>
                        <a:t>من الأكبر إلى الأصغر</a:t>
                      </a:r>
                      <a:endParaRPr lang="ar-SA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400" dirty="0" smtClean="0"/>
                        <a:t>فيل – أسد – حمامة – بعوضه</a:t>
                      </a:r>
                      <a:endParaRPr lang="ar-S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882098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2</a:t>
                      </a:r>
                      <a:endParaRPr lang="ar-SA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400" dirty="0" smtClean="0"/>
                        <a:t>حسب الترتيب</a:t>
                      </a:r>
                      <a:r>
                        <a:rPr lang="ar-SA" sz="2400" baseline="0" dirty="0" smtClean="0"/>
                        <a:t> الأبجدي</a:t>
                      </a:r>
                      <a:endParaRPr lang="ar-SA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400" dirty="0" smtClean="0"/>
                        <a:t>أحمد – حسين – خضر – زكي – محمد</a:t>
                      </a:r>
                      <a:endParaRPr lang="ar-S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882098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3</a:t>
                      </a:r>
                      <a:endParaRPr lang="ar-SA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400" dirty="0" smtClean="0"/>
                        <a:t>من</a:t>
                      </a:r>
                      <a:r>
                        <a:rPr lang="ar-SA" sz="2400" baseline="0" dirty="0" smtClean="0"/>
                        <a:t> الأصغر إلى الأكبر</a:t>
                      </a:r>
                      <a:endParaRPr lang="ar-SA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400" dirty="0" smtClean="0"/>
                        <a:t>قلم – كتاب - مكتبة</a:t>
                      </a:r>
                      <a:endParaRPr lang="ar-S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771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5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/>
          <a:lstStyle/>
          <a:p>
            <a:pPr algn="r"/>
            <a:r>
              <a:rPr lang="ar-SA" sz="2800" dirty="0" smtClean="0">
                <a:solidFill>
                  <a:srgbClr val="FF0066"/>
                </a:solidFill>
                <a:cs typeface="FS_Strip" pitchFamily="2" charset="-78"/>
              </a:rPr>
              <a:t>ما المعيار الذي يمكن استخدامه مع النقود؟</a:t>
            </a:r>
            <a:endParaRPr lang="en-US" sz="2800" dirty="0">
              <a:solidFill>
                <a:srgbClr val="FF0066"/>
              </a:solidFill>
              <a:cs typeface="FS_Strip" pitchFamily="2" charset="-78"/>
            </a:endParaRP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66" y="1844824"/>
            <a:ext cx="312420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63" y="3475718"/>
            <a:ext cx="3124200" cy="1572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359" y="1869059"/>
            <a:ext cx="3117056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771" y="3552116"/>
            <a:ext cx="3084644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00" y="5215965"/>
            <a:ext cx="32099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360" y="5215965"/>
            <a:ext cx="3117056" cy="1347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79512" y="1828485"/>
            <a:ext cx="8677151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Low">
              <a:lnSpc>
                <a:spcPct val="150000"/>
              </a:lnSpc>
              <a:buFontTx/>
              <a:buChar char="•"/>
              <a:tabLst>
                <a:tab pos="228600" algn="l"/>
              </a:tabLst>
            </a:pPr>
            <a:r>
              <a:rPr lang="ar-SA" sz="2800" dirty="0">
                <a:solidFill>
                  <a:srgbClr val="008080"/>
                </a:solidFill>
                <a:cs typeface="Hacen Liner XL" pitchFamily="2" charset="-78"/>
              </a:rPr>
              <a:t>الانضمام</a:t>
            </a:r>
            <a:r>
              <a:rPr lang="ar-SA" sz="2800" dirty="0">
                <a:solidFill>
                  <a:srgbClr val="008080"/>
                </a:solidFill>
                <a:latin typeface="Hacen Liner XL" pitchFamily="2" charset="-78"/>
                <a:cs typeface="Hacen Liner XL" pitchFamily="2" charset="-78"/>
              </a:rPr>
              <a:t> إلى </a:t>
            </a:r>
            <a:r>
              <a:rPr lang="ar-SA" sz="2800" dirty="0">
                <a:solidFill>
                  <a:srgbClr val="3399FF"/>
                </a:solidFill>
                <a:latin typeface="Hacen Liner XL" pitchFamily="2" charset="-78"/>
                <a:cs typeface="Hacen Liner XL" pitchFamily="2" charset="-78"/>
              </a:rPr>
              <a:t>مجموعات </a:t>
            </a:r>
            <a:r>
              <a:rPr lang="ar-SA" sz="2800" dirty="0">
                <a:solidFill>
                  <a:srgbClr val="008080"/>
                </a:solidFill>
                <a:latin typeface="Hacen Liner XL" pitchFamily="2" charset="-78"/>
                <a:cs typeface="Hacen Liner XL" pitchFamily="2" charset="-78"/>
              </a:rPr>
              <a:t>و تحديد الأدوار.</a:t>
            </a:r>
            <a:endParaRPr lang="en-US" sz="2800" dirty="0">
              <a:solidFill>
                <a:srgbClr val="008080"/>
              </a:solidFill>
              <a:latin typeface="Hacen Liner XL" pitchFamily="2" charset="-78"/>
              <a:cs typeface="Hacen Liner XL" pitchFamily="2" charset="-78"/>
            </a:endParaRPr>
          </a:p>
          <a:p>
            <a:pPr algn="justLow">
              <a:lnSpc>
                <a:spcPct val="150000"/>
              </a:lnSpc>
              <a:buFontTx/>
              <a:buChar char="•"/>
              <a:tabLst>
                <a:tab pos="228600" algn="l"/>
              </a:tabLst>
            </a:pPr>
            <a:r>
              <a:rPr lang="ar-SA" sz="2800" dirty="0">
                <a:solidFill>
                  <a:srgbClr val="008080"/>
                </a:solidFill>
                <a:latin typeface="Hacen Liner XL" pitchFamily="2" charset="-78"/>
                <a:cs typeface="Hacen Liner XL" pitchFamily="2" charset="-78"/>
              </a:rPr>
              <a:t>التفاعل بجدية للوصول إلى </a:t>
            </a:r>
            <a:r>
              <a:rPr lang="ar-SA" sz="2800" dirty="0">
                <a:solidFill>
                  <a:srgbClr val="33CC33"/>
                </a:solidFill>
                <a:latin typeface="Hacen Liner XL" pitchFamily="2" charset="-78"/>
                <a:cs typeface="Hacen Liner XL" pitchFamily="2" charset="-78"/>
              </a:rPr>
              <a:t>إجابات ناضجة و مميزة.</a:t>
            </a:r>
            <a:endParaRPr lang="en-US" sz="2800" dirty="0">
              <a:solidFill>
                <a:srgbClr val="33CC33"/>
              </a:solidFill>
              <a:latin typeface="Hacen Liner XL" pitchFamily="2" charset="-78"/>
              <a:cs typeface="Hacen Liner XL" pitchFamily="2" charset="-78"/>
            </a:endParaRPr>
          </a:p>
          <a:p>
            <a:pPr algn="justLow">
              <a:lnSpc>
                <a:spcPct val="150000"/>
              </a:lnSpc>
              <a:buFontTx/>
              <a:buChar char="•"/>
              <a:tabLst>
                <a:tab pos="228600" algn="l"/>
              </a:tabLst>
            </a:pPr>
            <a:r>
              <a:rPr lang="ar-SA" sz="2800" dirty="0">
                <a:solidFill>
                  <a:srgbClr val="008080"/>
                </a:solidFill>
                <a:latin typeface="Hacen Liner XL" pitchFamily="2" charset="-78"/>
                <a:cs typeface="Hacen Liner XL" pitchFamily="2" charset="-78"/>
              </a:rPr>
              <a:t>التزام العمل الجماعي من مبدأ قوله </a:t>
            </a:r>
            <a:r>
              <a:rPr lang="ar-SA" sz="2800" dirty="0" smtClean="0">
                <a:solidFill>
                  <a:srgbClr val="008080"/>
                </a:solidFill>
                <a:latin typeface="Hacen Liner XL" pitchFamily="2" charset="-78"/>
                <a:cs typeface="Hacen Liner XL" pitchFamily="2" charset="-78"/>
              </a:rPr>
              <a:t>تعالى: </a:t>
            </a:r>
            <a:r>
              <a:rPr lang="ar-SA" sz="2800" dirty="0" smtClean="0">
                <a:solidFill>
                  <a:srgbClr val="FF33CC"/>
                </a:solidFill>
                <a:latin typeface="Hacen Liner XL" pitchFamily="2" charset="-78"/>
                <a:cs typeface="Hacen Liner XL" pitchFamily="2" charset="-78"/>
              </a:rPr>
              <a:t>((وتعاونوا </a:t>
            </a:r>
            <a:r>
              <a:rPr lang="ar-SA" sz="2800" dirty="0">
                <a:solidFill>
                  <a:srgbClr val="FF33CC"/>
                </a:solidFill>
                <a:latin typeface="Hacen Liner XL" pitchFamily="2" charset="-78"/>
                <a:cs typeface="Hacen Liner XL" pitchFamily="2" charset="-78"/>
              </a:rPr>
              <a:t>على البر </a:t>
            </a:r>
            <a:r>
              <a:rPr lang="ar-SA" sz="2800" dirty="0" smtClean="0">
                <a:solidFill>
                  <a:srgbClr val="FF33CC"/>
                </a:solidFill>
                <a:latin typeface="Hacen Liner XL" pitchFamily="2" charset="-78"/>
                <a:cs typeface="Hacen Liner XL" pitchFamily="2" charset="-78"/>
              </a:rPr>
              <a:t>والتقوى)).</a:t>
            </a:r>
            <a:endParaRPr lang="en-US" sz="2800" dirty="0">
              <a:solidFill>
                <a:srgbClr val="FF33CC"/>
              </a:solidFill>
              <a:latin typeface="Hacen Liner XL" pitchFamily="2" charset="-78"/>
              <a:cs typeface="Hacen Liner XL" pitchFamily="2" charset="-78"/>
            </a:endParaRPr>
          </a:p>
          <a:p>
            <a:pPr algn="justLow">
              <a:lnSpc>
                <a:spcPct val="150000"/>
              </a:lnSpc>
              <a:buFontTx/>
              <a:buChar char="•"/>
              <a:tabLst>
                <a:tab pos="228600" algn="l"/>
              </a:tabLst>
            </a:pPr>
            <a:r>
              <a:rPr lang="ar-SA" sz="2800" dirty="0">
                <a:solidFill>
                  <a:srgbClr val="008080"/>
                </a:solidFill>
                <a:latin typeface="Hacen Liner XL" pitchFamily="2" charset="-78"/>
                <a:cs typeface="Hacen Liner XL" pitchFamily="2" charset="-78"/>
              </a:rPr>
              <a:t>إتقان الإجابة من مبدأ قوله صلى الله عليه و </a:t>
            </a:r>
            <a:r>
              <a:rPr lang="ar-SA" sz="2800" dirty="0" smtClean="0">
                <a:solidFill>
                  <a:srgbClr val="008080"/>
                </a:solidFill>
                <a:latin typeface="Hacen Liner XL" pitchFamily="2" charset="-78"/>
                <a:cs typeface="Hacen Liner XL" pitchFamily="2" charset="-78"/>
              </a:rPr>
              <a:t>سلم: </a:t>
            </a:r>
            <a:r>
              <a:rPr lang="ar-SA" sz="2800" dirty="0" smtClean="0">
                <a:solidFill>
                  <a:srgbClr val="9933FF"/>
                </a:solidFill>
                <a:latin typeface="Hacen Liner XL" pitchFamily="2" charset="-78"/>
                <a:cs typeface="Hacen Liner XL" pitchFamily="2" charset="-78"/>
              </a:rPr>
              <a:t>" من </a:t>
            </a:r>
            <a:r>
              <a:rPr lang="ar-SA" sz="2800" dirty="0">
                <a:solidFill>
                  <a:srgbClr val="9933FF"/>
                </a:solidFill>
                <a:latin typeface="Hacen Liner XL" pitchFamily="2" charset="-78"/>
                <a:cs typeface="Hacen Liner XL" pitchFamily="2" charset="-78"/>
              </a:rPr>
              <a:t>عمل منكم عملا </a:t>
            </a:r>
            <a:r>
              <a:rPr lang="ar-SA" sz="2800" dirty="0" smtClean="0">
                <a:solidFill>
                  <a:srgbClr val="9933FF"/>
                </a:solidFill>
                <a:latin typeface="Hacen Liner XL" pitchFamily="2" charset="-78"/>
                <a:cs typeface="Hacen Liner XL" pitchFamily="2" charset="-78"/>
              </a:rPr>
              <a:t>فليتقنه ".</a:t>
            </a:r>
            <a:endParaRPr lang="en-US" sz="2800" dirty="0">
              <a:solidFill>
                <a:srgbClr val="9933FF"/>
              </a:solidFill>
              <a:latin typeface="Hacen Liner XL" pitchFamily="2" charset="-78"/>
              <a:cs typeface="Hacen Liner XL" pitchFamily="2" charset="-78"/>
            </a:endParaRPr>
          </a:p>
          <a:p>
            <a:pPr algn="justLow">
              <a:lnSpc>
                <a:spcPct val="150000"/>
              </a:lnSpc>
              <a:buFontTx/>
              <a:buChar char="•"/>
              <a:tabLst>
                <a:tab pos="228600" algn="l"/>
              </a:tabLst>
            </a:pPr>
            <a:r>
              <a:rPr lang="ar-SA" sz="2800" dirty="0">
                <a:solidFill>
                  <a:srgbClr val="008080"/>
                </a:solidFill>
                <a:latin typeface="Hacen Liner XL" pitchFamily="2" charset="-78"/>
                <a:cs typeface="Hacen Liner XL" pitchFamily="2" charset="-78"/>
              </a:rPr>
              <a:t>احترام الزمن المحدد من مبدأ </a:t>
            </a:r>
            <a:r>
              <a:rPr lang="ar-SA" sz="2800" dirty="0" smtClean="0">
                <a:solidFill>
                  <a:srgbClr val="008080"/>
                </a:solidFill>
                <a:latin typeface="Hacen Liner XL" pitchFamily="2" charset="-78"/>
                <a:cs typeface="Hacen Liner XL" pitchFamily="2" charset="-78"/>
              </a:rPr>
              <a:t>الحكمة: </a:t>
            </a:r>
            <a:r>
              <a:rPr lang="ar-SA" sz="2800" dirty="0">
                <a:solidFill>
                  <a:srgbClr val="FF6600"/>
                </a:solidFill>
                <a:latin typeface="Hacen Liner XL" pitchFamily="2" charset="-78"/>
                <a:cs typeface="Hacen Liner XL" pitchFamily="2" charset="-78"/>
              </a:rPr>
              <a:t>"الوقت كالسيف إن لم تقطعه قطعك"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/>
          <a:lstStyle/>
          <a:p>
            <a:pPr algn="r"/>
            <a:r>
              <a:rPr lang="ar-SA" dirty="0">
                <a:solidFill>
                  <a:srgbClr val="FF0066"/>
                </a:solidFill>
                <a:cs typeface="FS_Strip" pitchFamily="2" charset="-78"/>
              </a:rPr>
              <a:t>غاليتي تذكري ...</a:t>
            </a:r>
            <a:endParaRPr lang="en-US" dirty="0">
              <a:solidFill>
                <a:srgbClr val="FF0066"/>
              </a:solidFill>
              <a:cs typeface="FS_Strip" pitchFamily="2" charset="-78"/>
            </a:endParaRP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3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صورة 2" descr="الوصف: http://1.bp.blogspot.com/_HZAbOGB028o/TQJtfmjMltI/AAAAAAAABGU/DyDTnaAthdw/s1600/1124.JPG"/>
          <p:cNvPicPr>
            <a:picLocks noChangeAspect="1" noChangeArrowheads="1"/>
          </p:cNvPicPr>
          <p:nvPr/>
        </p:nvPicPr>
        <p:blipFill>
          <a:blip r:embed="rId2" r:link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9447">
            <a:off x="7944521" y="1434976"/>
            <a:ext cx="808038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انفجار 2 5"/>
          <p:cNvSpPr>
            <a:spLocks noChangeArrowheads="1"/>
          </p:cNvSpPr>
          <p:nvPr/>
        </p:nvSpPr>
        <p:spPr bwMode="auto">
          <a:xfrm>
            <a:off x="290364" y="105808"/>
            <a:ext cx="1257300" cy="1162952"/>
          </a:xfrm>
          <a:prstGeom prst="irregularSeal2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ar-SA"/>
          </a:p>
        </p:txBody>
      </p:sp>
      <p:sp>
        <p:nvSpPr>
          <p:cNvPr id="7" name="مربع نص 5"/>
          <p:cNvSpPr txBox="1">
            <a:spLocks noChangeArrowheads="1"/>
          </p:cNvSpPr>
          <p:nvPr/>
        </p:nvSpPr>
        <p:spPr bwMode="auto">
          <a:xfrm>
            <a:off x="404664" y="362983"/>
            <a:ext cx="91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1600" b="1" dirty="0">
                <a:solidFill>
                  <a:srgbClr val="006600"/>
                </a:solidFill>
                <a:effectLst/>
                <a:latin typeface="ae_AlHor"/>
                <a:ea typeface="Calibri"/>
                <a:cs typeface="Hesham Free"/>
              </a:rPr>
              <a:t>ورقة عمل</a:t>
            </a:r>
            <a:endParaRPr lang="en-US" sz="1400" b="1" dirty="0">
              <a:effectLst/>
              <a:latin typeface="Calibri"/>
              <a:ea typeface="Calibri"/>
              <a:cs typeface="Arial"/>
            </a:endParaRP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1600" b="1" dirty="0">
                <a:solidFill>
                  <a:srgbClr val="006600"/>
                </a:solidFill>
                <a:effectLst/>
                <a:latin typeface="ae_AlHor"/>
                <a:ea typeface="Calibri"/>
                <a:cs typeface="Hesham Free"/>
              </a:rPr>
              <a:t>1</a:t>
            </a:r>
            <a:endParaRPr lang="en-US" sz="1400" b="1" dirty="0">
              <a:effectLst/>
              <a:latin typeface="Calibri"/>
              <a:ea typeface="Calibri"/>
              <a:cs typeface="Arial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effectLst/>
                <a:latin typeface="Calibri"/>
                <a:ea typeface="Calibri"/>
                <a:cs typeface="Arial"/>
              </a:rPr>
              <a:t> </a:t>
            </a: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520006" y="2230274"/>
            <a:ext cx="8006258" cy="4367078"/>
          </a:xfrm>
          <a:prstGeom prst="roundRect">
            <a:avLst/>
          </a:prstGeom>
          <a:noFill/>
          <a:ln w="19050">
            <a:solidFill>
              <a:srgbClr val="00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Low">
              <a:lnSpc>
                <a:spcPct val="150000"/>
              </a:lnSpc>
            </a:pPr>
            <a:r>
              <a:rPr lang="ar-SA" sz="3200" b="1" dirty="0">
                <a:solidFill>
                  <a:srgbClr val="008000"/>
                </a:solidFill>
              </a:rPr>
              <a:t>كيف أُرتب وقتي خلال اليوم الدراسي ليُصبح منظماً؟</a:t>
            </a:r>
            <a:endParaRPr lang="ar-SA" dirty="0" smtClean="0"/>
          </a:p>
          <a:p>
            <a:pPr algn="justLow">
              <a:lnSpc>
                <a:spcPct val="150000"/>
              </a:lnSpc>
            </a:pPr>
            <a:r>
              <a:rPr lang="ar-SA" sz="2400" b="1" dirty="0" smtClean="0"/>
              <a:t>تأدية صلاة الفجر.</a:t>
            </a:r>
          </a:p>
          <a:p>
            <a:pPr algn="justLow">
              <a:lnSpc>
                <a:spcPct val="150000"/>
              </a:lnSpc>
            </a:pPr>
            <a:r>
              <a:rPr lang="ar-SA" sz="2400" b="1" dirty="0" smtClean="0"/>
              <a:t>ترديد أذكار الصباح.</a:t>
            </a:r>
          </a:p>
          <a:p>
            <a:pPr algn="justLow">
              <a:lnSpc>
                <a:spcPct val="150000"/>
              </a:lnSpc>
            </a:pPr>
            <a:r>
              <a:rPr lang="ar-SA" sz="2400" b="1" dirty="0" smtClean="0"/>
              <a:t>قراءة الورد القرآني.</a:t>
            </a:r>
          </a:p>
          <a:p>
            <a:pPr algn="justLow">
              <a:lnSpc>
                <a:spcPct val="150000"/>
              </a:lnSpc>
            </a:pPr>
            <a:r>
              <a:rPr lang="ar-SA" sz="2400" b="1" dirty="0" smtClean="0"/>
              <a:t>....................</a:t>
            </a:r>
          </a:p>
        </p:txBody>
      </p:sp>
      <p:sp>
        <p:nvSpPr>
          <p:cNvPr id="10" name="مربع نص 1"/>
          <p:cNvSpPr txBox="1"/>
          <p:nvPr/>
        </p:nvSpPr>
        <p:spPr>
          <a:xfrm rot="19938114">
            <a:off x="452438" y="1032952"/>
            <a:ext cx="1114425" cy="109537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400" dirty="0">
                <a:solidFill>
                  <a:srgbClr val="FF99CC"/>
                </a:solidFill>
                <a:effectLst/>
                <a:latin typeface="Calibri"/>
                <a:ea typeface="Calibri"/>
                <a:cs typeface="AGA Dimnah Regular"/>
              </a:rPr>
              <a:t>هيا</a:t>
            </a:r>
            <a:endParaRPr lang="en-US" sz="1100" dirty="0">
              <a:effectLst/>
              <a:latin typeface="Calibri"/>
              <a:ea typeface="Calibri"/>
              <a:cs typeface="Arial"/>
            </a:endParaRPr>
          </a:p>
          <a:p>
            <a:pPr marL="457200" algn="r" rtl="1">
              <a:lnSpc>
                <a:spcPct val="115000"/>
              </a:lnSpc>
              <a:spcAft>
                <a:spcPts val="1000"/>
              </a:spcAft>
            </a:pPr>
            <a:r>
              <a:rPr lang="ar-SA" sz="2400" dirty="0" smtClean="0">
                <a:solidFill>
                  <a:srgbClr val="FF99CC"/>
                </a:solidFill>
                <a:effectLst/>
                <a:latin typeface="Calibri"/>
                <a:ea typeface="Calibri"/>
                <a:cs typeface="AGA Dimnah Regular"/>
              </a:rPr>
              <a:t>نفكر</a:t>
            </a:r>
            <a:endParaRPr lang="en-US" sz="11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11" name="مربع نص 8"/>
          <p:cNvSpPr txBox="1"/>
          <p:nvPr/>
        </p:nvSpPr>
        <p:spPr>
          <a:xfrm>
            <a:off x="2699792" y="1484784"/>
            <a:ext cx="3464560" cy="74549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3600" dirty="0">
                <a:ln>
                  <a:noFill/>
                </a:ln>
                <a:gradFill>
                  <a:gsLst>
                    <a:gs pos="0">
                      <a:srgbClr val="A54200"/>
                    </a:gs>
                    <a:gs pos="78000">
                      <a:srgbClr val="FF8C19"/>
                    </a:gs>
                    <a:gs pos="100000">
                      <a:srgbClr val="FFF1E9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bader_al gordabia"/>
              </a:rPr>
              <a:t>مهارة </a:t>
            </a:r>
            <a:r>
              <a:rPr lang="ar-SA" sz="3600" dirty="0" smtClean="0">
                <a:ln>
                  <a:noFill/>
                </a:ln>
                <a:gradFill>
                  <a:gsLst>
                    <a:gs pos="0">
                      <a:srgbClr val="A54200"/>
                    </a:gs>
                    <a:gs pos="78000">
                      <a:srgbClr val="FF8C19"/>
                    </a:gs>
                    <a:gs pos="100000">
                      <a:srgbClr val="FFF1E9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bader_al gordabia"/>
              </a:rPr>
              <a:t>الترتيب</a:t>
            </a:r>
            <a:endParaRPr lang="en-US" sz="11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20988" algn="l"/>
              </a:tabLst>
            </a:pPr>
            <a:r>
              <a:rPr kumimoji="0" lang="ar-SA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20988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2267744" y="332656"/>
            <a:ext cx="6350074" cy="1103784"/>
          </a:xfrm>
          <a:prstGeom prst="rect">
            <a:avLst/>
          </a:prstGeom>
          <a:ln w="57150">
            <a:solidFill>
              <a:srgbClr val="99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اليوم:      </a:t>
            </a:r>
            <a:r>
              <a:rPr lang="ar-SA" sz="2000" b="1" dirty="0" smtClean="0">
                <a:solidFill>
                  <a:srgbClr val="FF3399"/>
                </a:solidFill>
                <a:latin typeface="Calibri"/>
                <a:ea typeface="Calibri"/>
                <a:cs typeface="Times New Roman"/>
              </a:rPr>
              <a:t> الاثنين</a:t>
            </a:r>
            <a:r>
              <a:rPr lang="ar-SA" sz="20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		       </a:t>
            </a:r>
            <a:r>
              <a:rPr lang="ar-SA" sz="2000" b="1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زمن النشاط: </a:t>
            </a:r>
            <a:r>
              <a:rPr lang="ar-SA" sz="2000" b="1" dirty="0" smtClean="0">
                <a:solidFill>
                  <a:srgbClr val="FF3399"/>
                </a:solidFill>
                <a:latin typeface="Calibri"/>
                <a:ea typeface="Calibri"/>
                <a:cs typeface="Times New Roman"/>
              </a:rPr>
              <a:t>( 5 ) دقائق.</a:t>
            </a:r>
            <a:endParaRPr lang="en-US" sz="2000" dirty="0" smtClean="0">
              <a:solidFill>
                <a:srgbClr val="FF3399"/>
              </a:solidFill>
              <a:latin typeface="Calibri"/>
              <a:ea typeface="Calibri"/>
              <a:cs typeface="Arial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التاريخ:   </a:t>
            </a:r>
            <a:r>
              <a:rPr lang="ar-SA" sz="2000" b="1" dirty="0" smtClean="0">
                <a:solidFill>
                  <a:srgbClr val="FF3399"/>
                </a:solidFill>
                <a:latin typeface="Calibri"/>
                <a:ea typeface="Calibri"/>
                <a:cs typeface="Times New Roman"/>
              </a:rPr>
              <a:t> 26 / 11 / 1434هـ	        </a:t>
            </a:r>
            <a:r>
              <a:rPr lang="ar-SA" sz="2000" b="1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نوع النشاط: </a:t>
            </a:r>
            <a:r>
              <a:rPr lang="ar-SA" sz="2000" b="1" dirty="0" smtClean="0">
                <a:solidFill>
                  <a:srgbClr val="FF3399"/>
                </a:solidFill>
                <a:latin typeface="Calibri"/>
                <a:ea typeface="Calibri"/>
                <a:cs typeface="Times New Roman"/>
              </a:rPr>
              <a:t>جماعي.</a:t>
            </a:r>
            <a:endParaRPr lang="en-US" sz="2000" dirty="0">
              <a:solidFill>
                <a:srgbClr val="FF3399"/>
              </a:solidFill>
              <a:latin typeface="Calibri"/>
              <a:ea typeface="Calibri"/>
              <a:cs typeface="Arial"/>
            </a:endParaRP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056" y="4342334"/>
            <a:ext cx="1187471" cy="1187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94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صورة 2" descr="الوصف: http://1.bp.blogspot.com/_HZAbOGB028o/TQJtfmjMltI/AAAAAAAABGU/DyDTnaAthdw/s1600/1124.JPG"/>
          <p:cNvPicPr>
            <a:picLocks noChangeAspect="1" noChangeArrowheads="1"/>
          </p:cNvPicPr>
          <p:nvPr/>
        </p:nvPicPr>
        <p:blipFill>
          <a:blip r:embed="rId2" r:link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9447">
            <a:off x="7760617" y="1530160"/>
            <a:ext cx="808038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انفجار 2 5"/>
          <p:cNvSpPr>
            <a:spLocks noChangeArrowheads="1"/>
          </p:cNvSpPr>
          <p:nvPr/>
        </p:nvSpPr>
        <p:spPr bwMode="auto">
          <a:xfrm>
            <a:off x="381000" y="177816"/>
            <a:ext cx="1257300" cy="1162952"/>
          </a:xfrm>
          <a:prstGeom prst="irregularSeal2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ar-SA"/>
          </a:p>
        </p:txBody>
      </p:sp>
      <p:sp>
        <p:nvSpPr>
          <p:cNvPr id="7" name="مربع نص 5"/>
          <p:cNvSpPr txBox="1">
            <a:spLocks noChangeArrowheads="1"/>
          </p:cNvSpPr>
          <p:nvPr/>
        </p:nvSpPr>
        <p:spPr bwMode="auto">
          <a:xfrm>
            <a:off x="495300" y="434991"/>
            <a:ext cx="91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1600" b="1" dirty="0">
                <a:solidFill>
                  <a:srgbClr val="006600"/>
                </a:solidFill>
                <a:effectLst/>
                <a:latin typeface="ae_AlHor"/>
                <a:ea typeface="Calibri"/>
                <a:cs typeface="Hesham Free"/>
              </a:rPr>
              <a:t>ورقة عمل</a:t>
            </a:r>
            <a:endParaRPr lang="en-US" sz="1400" b="1" dirty="0">
              <a:effectLst/>
              <a:latin typeface="Calibri"/>
              <a:ea typeface="Calibri"/>
              <a:cs typeface="Arial"/>
            </a:endParaRP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1600" b="1" dirty="0" smtClean="0">
                <a:solidFill>
                  <a:srgbClr val="006600"/>
                </a:solidFill>
                <a:effectLst/>
                <a:latin typeface="ae_AlHor"/>
                <a:ea typeface="Calibri"/>
                <a:cs typeface="Hesham Free"/>
              </a:rPr>
              <a:t>2</a:t>
            </a:r>
            <a:endParaRPr lang="en-US" sz="1400" b="1" dirty="0">
              <a:effectLst/>
              <a:latin typeface="Calibri"/>
              <a:ea typeface="Calibri"/>
              <a:cs typeface="Arial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effectLst/>
                <a:latin typeface="Calibri"/>
                <a:ea typeface="Calibri"/>
                <a:cs typeface="Arial"/>
              </a:rPr>
              <a:t> </a:t>
            </a: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520006" y="2060849"/>
            <a:ext cx="8006258" cy="4320480"/>
          </a:xfrm>
          <a:prstGeom prst="roundRect">
            <a:avLst/>
          </a:prstGeom>
          <a:noFill/>
          <a:ln w="19050">
            <a:solidFill>
              <a:srgbClr val="00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Low">
              <a:lnSpc>
                <a:spcPct val="150000"/>
              </a:lnSpc>
            </a:pPr>
            <a:endParaRPr lang="ar-SA" sz="3200" b="1" dirty="0" smtClean="0">
              <a:solidFill>
                <a:srgbClr val="FF0066"/>
              </a:solidFill>
            </a:endParaRPr>
          </a:p>
          <a:p>
            <a:pPr algn="justLow">
              <a:lnSpc>
                <a:spcPct val="150000"/>
              </a:lnSpc>
            </a:pPr>
            <a:r>
              <a:rPr lang="ar-SA" sz="3200" b="1" dirty="0" smtClean="0">
                <a:solidFill>
                  <a:srgbClr val="FF0066"/>
                </a:solidFill>
              </a:rPr>
              <a:t>رتبي </a:t>
            </a:r>
            <a:r>
              <a:rPr lang="ar-SA" sz="3200" b="1" dirty="0">
                <a:solidFill>
                  <a:srgbClr val="FF0066"/>
                </a:solidFill>
              </a:rPr>
              <a:t>أسماء طالبات </a:t>
            </a:r>
            <a:r>
              <a:rPr lang="ar-SA" sz="3200" b="1" dirty="0" smtClean="0">
                <a:solidFill>
                  <a:srgbClr val="FF0066"/>
                </a:solidFill>
              </a:rPr>
              <a:t>فصلك </a:t>
            </a:r>
            <a:r>
              <a:rPr lang="ar-SA" sz="3200" b="1" dirty="0">
                <a:solidFill>
                  <a:srgbClr val="FF0066"/>
                </a:solidFill>
              </a:rPr>
              <a:t>حسب تسلسل الحروف الأبجدية</a:t>
            </a:r>
            <a:r>
              <a:rPr lang="ar-SA" sz="3200" b="1" dirty="0" smtClean="0">
                <a:solidFill>
                  <a:srgbClr val="FF0066"/>
                </a:solidFill>
              </a:rPr>
              <a:t>؟</a:t>
            </a:r>
            <a:endParaRPr lang="ar-SA" dirty="0" smtClean="0"/>
          </a:p>
          <a:p>
            <a:pPr algn="justLow">
              <a:lnSpc>
                <a:spcPct val="150000"/>
              </a:lnSpc>
            </a:pPr>
            <a:r>
              <a:rPr lang="ar-SA" sz="2400" b="1" dirty="0" smtClean="0"/>
              <a:t>1.</a:t>
            </a:r>
          </a:p>
          <a:p>
            <a:pPr algn="justLow">
              <a:lnSpc>
                <a:spcPct val="150000"/>
              </a:lnSpc>
            </a:pPr>
            <a:r>
              <a:rPr lang="ar-SA" sz="2400" b="1" dirty="0" smtClean="0"/>
              <a:t>2.</a:t>
            </a:r>
          </a:p>
          <a:p>
            <a:pPr algn="justLow">
              <a:lnSpc>
                <a:spcPct val="150000"/>
              </a:lnSpc>
            </a:pPr>
            <a:r>
              <a:rPr lang="ar-SA" sz="2400" b="1" dirty="0" smtClean="0"/>
              <a:t>3.</a:t>
            </a:r>
          </a:p>
          <a:p>
            <a:pPr algn="justLow">
              <a:lnSpc>
                <a:spcPct val="150000"/>
              </a:lnSpc>
            </a:pPr>
            <a:r>
              <a:rPr lang="ar-SA" sz="2400" b="1" dirty="0" smtClean="0"/>
              <a:t>....................................</a:t>
            </a:r>
            <a:endParaRPr lang="ar-SA" sz="2000" b="1" dirty="0"/>
          </a:p>
        </p:txBody>
      </p:sp>
      <p:sp>
        <p:nvSpPr>
          <p:cNvPr id="10" name="مربع نص 1"/>
          <p:cNvSpPr txBox="1"/>
          <p:nvPr/>
        </p:nvSpPr>
        <p:spPr>
          <a:xfrm rot="19938114">
            <a:off x="452438" y="1032952"/>
            <a:ext cx="1114425" cy="109537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400" dirty="0">
                <a:solidFill>
                  <a:srgbClr val="FF99CC"/>
                </a:solidFill>
                <a:effectLst/>
                <a:latin typeface="Calibri"/>
                <a:ea typeface="Calibri"/>
                <a:cs typeface="AGA Dimnah Regular"/>
              </a:rPr>
              <a:t>هيا</a:t>
            </a:r>
            <a:endParaRPr lang="en-US" sz="1100" dirty="0">
              <a:effectLst/>
              <a:latin typeface="Calibri"/>
              <a:ea typeface="Calibri"/>
              <a:cs typeface="Arial"/>
            </a:endParaRPr>
          </a:p>
          <a:p>
            <a:pPr marL="457200" algn="r" rtl="1">
              <a:lnSpc>
                <a:spcPct val="115000"/>
              </a:lnSpc>
              <a:spcAft>
                <a:spcPts val="1000"/>
              </a:spcAft>
            </a:pPr>
            <a:r>
              <a:rPr lang="ar-SA" sz="2400" dirty="0">
                <a:solidFill>
                  <a:srgbClr val="FF99CC"/>
                </a:solidFill>
                <a:effectLst/>
                <a:latin typeface="Calibri"/>
                <a:ea typeface="Calibri"/>
                <a:cs typeface="AGA Dimnah Regular"/>
              </a:rPr>
              <a:t>نفكر</a:t>
            </a:r>
            <a:endParaRPr lang="en-US" sz="11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11" name="مربع نص 8"/>
          <p:cNvSpPr txBox="1"/>
          <p:nvPr/>
        </p:nvSpPr>
        <p:spPr>
          <a:xfrm>
            <a:off x="2699792" y="1340768"/>
            <a:ext cx="3464560" cy="74549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3600" dirty="0">
                <a:ln>
                  <a:noFill/>
                </a:ln>
                <a:solidFill>
                  <a:srgbClr val="008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bader_al gordabia"/>
              </a:rPr>
              <a:t>مهارة </a:t>
            </a:r>
            <a:r>
              <a:rPr lang="ar-SA" sz="3600" dirty="0" smtClean="0">
                <a:ln>
                  <a:noFill/>
                </a:ln>
                <a:solidFill>
                  <a:srgbClr val="008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bader_al gordabia"/>
              </a:rPr>
              <a:t>الترتيب</a:t>
            </a:r>
            <a:endParaRPr lang="en-US" sz="1100" dirty="0">
              <a:solidFill>
                <a:srgbClr val="008000"/>
              </a:solidFill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20988" algn="l"/>
              </a:tabLst>
            </a:pPr>
            <a:r>
              <a:rPr kumimoji="0" lang="ar-SA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20988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2267744" y="332656"/>
            <a:ext cx="6350074" cy="1103784"/>
          </a:xfrm>
          <a:prstGeom prst="rect">
            <a:avLst/>
          </a:prstGeom>
          <a:ln w="57150">
            <a:solidFill>
              <a:srgbClr val="99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اليوم:      </a:t>
            </a:r>
            <a:r>
              <a:rPr lang="ar-SA" sz="2000" b="1" dirty="0" smtClean="0">
                <a:solidFill>
                  <a:srgbClr val="FF3399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ar-SA" sz="2000" b="1" dirty="0" err="1" smtClean="0">
                <a:solidFill>
                  <a:srgbClr val="FF3399"/>
                </a:solidFill>
                <a:latin typeface="Calibri"/>
                <a:ea typeface="Calibri"/>
                <a:cs typeface="Times New Roman"/>
              </a:rPr>
              <a:t>الإثنين</a:t>
            </a:r>
            <a:r>
              <a:rPr lang="ar-SA" sz="20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		       </a:t>
            </a:r>
            <a:r>
              <a:rPr lang="ar-SA" sz="2000" b="1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زمن النشاط: </a:t>
            </a:r>
            <a:r>
              <a:rPr lang="ar-SA" sz="2000" b="1" dirty="0" smtClean="0">
                <a:solidFill>
                  <a:srgbClr val="FF3399"/>
                </a:solidFill>
                <a:latin typeface="Calibri"/>
                <a:ea typeface="Calibri"/>
                <a:cs typeface="Times New Roman"/>
              </a:rPr>
              <a:t>( 5 ) دقائق.</a:t>
            </a:r>
            <a:endParaRPr lang="en-US" sz="2000" dirty="0" smtClean="0">
              <a:solidFill>
                <a:srgbClr val="FF3399"/>
              </a:solidFill>
              <a:latin typeface="Calibri"/>
              <a:ea typeface="Calibri"/>
              <a:cs typeface="Arial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التاريخ:   </a:t>
            </a:r>
            <a:r>
              <a:rPr lang="ar-SA" sz="2000" b="1" dirty="0" smtClean="0">
                <a:solidFill>
                  <a:srgbClr val="FF3399"/>
                </a:solidFill>
                <a:latin typeface="Calibri"/>
                <a:ea typeface="Calibri"/>
                <a:cs typeface="Times New Roman"/>
              </a:rPr>
              <a:t> 26 / 11 / 1434هـ	        </a:t>
            </a:r>
            <a:r>
              <a:rPr lang="ar-SA" sz="2000" b="1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نوع النشاط: </a:t>
            </a:r>
            <a:r>
              <a:rPr lang="ar-SA" sz="2000" b="1" dirty="0" smtClean="0">
                <a:solidFill>
                  <a:srgbClr val="FF3399"/>
                </a:solidFill>
                <a:latin typeface="Calibri"/>
                <a:ea typeface="Calibri"/>
                <a:cs typeface="Times New Roman"/>
              </a:rPr>
              <a:t>فردي.</a:t>
            </a:r>
            <a:endParaRPr lang="en-US" sz="2000" dirty="0">
              <a:solidFill>
                <a:srgbClr val="FF3399"/>
              </a:solidFill>
              <a:latin typeface="Calibri"/>
              <a:ea typeface="Calibri"/>
              <a:cs typeface="Arial"/>
            </a:endParaRP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540" y="3789040"/>
            <a:ext cx="4004812" cy="1404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615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صورة 2" descr="الوصف: http://1.bp.blogspot.com/_HZAbOGB028o/TQJtfmjMltI/AAAAAAAABGU/DyDTnaAthdw/s1600/1124.JPG"/>
          <p:cNvPicPr>
            <a:picLocks noChangeAspect="1" noChangeArrowheads="1"/>
          </p:cNvPicPr>
          <p:nvPr/>
        </p:nvPicPr>
        <p:blipFill>
          <a:blip r:embed="rId2" r:link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9447">
            <a:off x="7760617" y="1530160"/>
            <a:ext cx="808038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انفجار 2 5"/>
          <p:cNvSpPr>
            <a:spLocks noChangeArrowheads="1"/>
          </p:cNvSpPr>
          <p:nvPr/>
        </p:nvSpPr>
        <p:spPr bwMode="auto">
          <a:xfrm>
            <a:off x="381000" y="177816"/>
            <a:ext cx="1257300" cy="1162952"/>
          </a:xfrm>
          <a:prstGeom prst="irregularSeal2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ar-SA"/>
          </a:p>
        </p:txBody>
      </p:sp>
      <p:sp>
        <p:nvSpPr>
          <p:cNvPr id="7" name="مربع نص 5"/>
          <p:cNvSpPr txBox="1">
            <a:spLocks noChangeArrowheads="1"/>
          </p:cNvSpPr>
          <p:nvPr/>
        </p:nvSpPr>
        <p:spPr bwMode="auto">
          <a:xfrm>
            <a:off x="495300" y="434991"/>
            <a:ext cx="91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1600" b="1" dirty="0">
                <a:solidFill>
                  <a:srgbClr val="006600"/>
                </a:solidFill>
                <a:effectLst/>
                <a:latin typeface="ae_AlHor"/>
                <a:ea typeface="Calibri"/>
                <a:cs typeface="Hesham Free"/>
              </a:rPr>
              <a:t>ورقة عمل</a:t>
            </a:r>
            <a:endParaRPr lang="en-US" sz="1400" b="1" dirty="0">
              <a:effectLst/>
              <a:latin typeface="Calibri"/>
              <a:ea typeface="Calibri"/>
              <a:cs typeface="Arial"/>
            </a:endParaRP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1600" b="1" dirty="0" smtClean="0">
                <a:solidFill>
                  <a:srgbClr val="006600"/>
                </a:solidFill>
                <a:effectLst/>
                <a:latin typeface="ae_AlHor"/>
                <a:ea typeface="Calibri"/>
                <a:cs typeface="Hesham Free"/>
              </a:rPr>
              <a:t>3</a:t>
            </a:r>
            <a:endParaRPr lang="en-US" sz="1400" b="1" dirty="0">
              <a:effectLst/>
              <a:latin typeface="Calibri"/>
              <a:ea typeface="Calibri"/>
              <a:cs typeface="Arial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effectLst/>
                <a:latin typeface="Calibri"/>
                <a:ea typeface="Calibri"/>
                <a:cs typeface="Arial"/>
              </a:rPr>
              <a:t> </a:t>
            </a: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520006" y="2060849"/>
            <a:ext cx="8006258" cy="4320480"/>
          </a:xfrm>
          <a:prstGeom prst="roundRect">
            <a:avLst/>
          </a:prstGeom>
          <a:noFill/>
          <a:ln w="19050">
            <a:solidFill>
              <a:srgbClr val="00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Low">
              <a:lnSpc>
                <a:spcPct val="150000"/>
              </a:lnSpc>
            </a:pPr>
            <a:r>
              <a:rPr lang="ar-SA" sz="3200" b="1" dirty="0" smtClean="0">
                <a:solidFill>
                  <a:srgbClr val="FF0066"/>
                </a:solidFill>
              </a:rPr>
              <a:t>أمامك </a:t>
            </a:r>
            <a:r>
              <a:rPr lang="ar-SA" sz="3200" b="1" dirty="0">
                <a:solidFill>
                  <a:srgbClr val="FF0066"/>
                </a:solidFill>
              </a:rPr>
              <a:t>صور مُبعثرة لخطوات الوضوء، رتبيها وفق ما أمر الله </a:t>
            </a:r>
            <a:r>
              <a:rPr lang="ar-SA" sz="3200" b="1" dirty="0" smtClean="0">
                <a:solidFill>
                  <a:srgbClr val="FF0066"/>
                </a:solidFill>
              </a:rPr>
              <a:t>به.</a:t>
            </a:r>
          </a:p>
          <a:p>
            <a:pPr algn="justLow">
              <a:lnSpc>
                <a:spcPct val="150000"/>
              </a:lnSpc>
            </a:pPr>
            <a:endParaRPr lang="ar-SA" sz="3200" b="1" dirty="0">
              <a:solidFill>
                <a:srgbClr val="FF0066"/>
              </a:solidFill>
            </a:endParaRPr>
          </a:p>
          <a:p>
            <a:pPr algn="justLow">
              <a:lnSpc>
                <a:spcPct val="150000"/>
              </a:lnSpc>
            </a:pPr>
            <a:endParaRPr lang="ar-SA" sz="3200" b="1" dirty="0" smtClean="0">
              <a:solidFill>
                <a:srgbClr val="FF0066"/>
              </a:solidFill>
            </a:endParaRPr>
          </a:p>
          <a:p>
            <a:pPr algn="justLow">
              <a:lnSpc>
                <a:spcPct val="150000"/>
              </a:lnSpc>
            </a:pPr>
            <a:endParaRPr lang="ar-SA" sz="3200" b="1" dirty="0">
              <a:solidFill>
                <a:srgbClr val="FF0066"/>
              </a:solidFill>
            </a:endParaRPr>
          </a:p>
          <a:p>
            <a:pPr algn="justLow">
              <a:lnSpc>
                <a:spcPct val="150000"/>
              </a:lnSpc>
            </a:pPr>
            <a:endParaRPr lang="ar-SA" sz="2400" b="1" dirty="0" smtClean="0"/>
          </a:p>
        </p:txBody>
      </p:sp>
      <p:sp>
        <p:nvSpPr>
          <p:cNvPr id="10" name="مربع نص 1"/>
          <p:cNvSpPr txBox="1"/>
          <p:nvPr/>
        </p:nvSpPr>
        <p:spPr>
          <a:xfrm rot="19938114">
            <a:off x="452438" y="1032952"/>
            <a:ext cx="1114425" cy="109537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400" dirty="0">
                <a:solidFill>
                  <a:srgbClr val="FF99CC"/>
                </a:solidFill>
                <a:effectLst/>
                <a:latin typeface="Calibri"/>
                <a:ea typeface="Calibri"/>
                <a:cs typeface="AGA Dimnah Regular"/>
              </a:rPr>
              <a:t>هيا</a:t>
            </a:r>
            <a:endParaRPr lang="en-US" sz="1100" dirty="0">
              <a:effectLst/>
              <a:latin typeface="Calibri"/>
              <a:ea typeface="Calibri"/>
              <a:cs typeface="Arial"/>
            </a:endParaRPr>
          </a:p>
          <a:p>
            <a:pPr marL="457200" algn="r" rtl="1">
              <a:lnSpc>
                <a:spcPct val="115000"/>
              </a:lnSpc>
              <a:spcAft>
                <a:spcPts val="1000"/>
              </a:spcAft>
            </a:pPr>
            <a:r>
              <a:rPr lang="ar-SA" sz="2400" dirty="0">
                <a:solidFill>
                  <a:srgbClr val="FF99CC"/>
                </a:solidFill>
                <a:effectLst/>
                <a:latin typeface="Calibri"/>
                <a:ea typeface="Calibri"/>
                <a:cs typeface="AGA Dimnah Regular"/>
              </a:rPr>
              <a:t>نفكر</a:t>
            </a:r>
            <a:endParaRPr lang="en-US" sz="11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11" name="مربع نص 8"/>
          <p:cNvSpPr txBox="1"/>
          <p:nvPr/>
        </p:nvSpPr>
        <p:spPr>
          <a:xfrm>
            <a:off x="2699792" y="1340768"/>
            <a:ext cx="3464560" cy="74549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3600" dirty="0">
                <a:ln>
                  <a:noFill/>
                </a:ln>
                <a:solidFill>
                  <a:srgbClr val="008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bader_al gordabia"/>
              </a:rPr>
              <a:t>مهارة </a:t>
            </a:r>
            <a:r>
              <a:rPr lang="ar-SA" sz="3600" dirty="0" smtClean="0">
                <a:ln>
                  <a:noFill/>
                </a:ln>
                <a:solidFill>
                  <a:srgbClr val="008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bader_al gordabia"/>
              </a:rPr>
              <a:t>الترتيب</a:t>
            </a:r>
            <a:endParaRPr lang="en-US" sz="1100" dirty="0">
              <a:solidFill>
                <a:srgbClr val="008000"/>
              </a:solidFill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20988" algn="l"/>
              </a:tabLst>
            </a:pPr>
            <a:r>
              <a:rPr kumimoji="0" lang="ar-SA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20988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2267744" y="332656"/>
            <a:ext cx="6350074" cy="1103784"/>
          </a:xfrm>
          <a:prstGeom prst="rect">
            <a:avLst/>
          </a:prstGeom>
          <a:ln w="57150">
            <a:solidFill>
              <a:srgbClr val="99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اليوم:      </a:t>
            </a:r>
            <a:r>
              <a:rPr lang="ar-SA" sz="2000" b="1" dirty="0" smtClean="0">
                <a:solidFill>
                  <a:srgbClr val="FF3399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ar-SA" sz="2000" b="1" dirty="0" err="1" smtClean="0">
                <a:solidFill>
                  <a:srgbClr val="FF3399"/>
                </a:solidFill>
                <a:latin typeface="Calibri"/>
                <a:ea typeface="Calibri"/>
                <a:cs typeface="Times New Roman"/>
              </a:rPr>
              <a:t>الإثنين</a:t>
            </a:r>
            <a:r>
              <a:rPr lang="ar-SA" sz="20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		       </a:t>
            </a:r>
            <a:r>
              <a:rPr lang="ar-SA" sz="2000" b="1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زمن النشاط: </a:t>
            </a:r>
            <a:r>
              <a:rPr lang="ar-SA" sz="2000" b="1" dirty="0" smtClean="0">
                <a:solidFill>
                  <a:srgbClr val="FF3399"/>
                </a:solidFill>
                <a:latin typeface="Calibri"/>
                <a:ea typeface="Calibri"/>
                <a:cs typeface="Times New Roman"/>
              </a:rPr>
              <a:t>( 5 ) دقائق.</a:t>
            </a:r>
            <a:endParaRPr lang="en-US" sz="2000" dirty="0" smtClean="0">
              <a:solidFill>
                <a:srgbClr val="FF3399"/>
              </a:solidFill>
              <a:latin typeface="Calibri"/>
              <a:ea typeface="Calibri"/>
              <a:cs typeface="Arial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التاريخ:   </a:t>
            </a:r>
            <a:r>
              <a:rPr lang="ar-SA" sz="2000" b="1" dirty="0" smtClean="0">
                <a:solidFill>
                  <a:srgbClr val="FF3399"/>
                </a:solidFill>
                <a:latin typeface="Calibri"/>
                <a:ea typeface="Calibri"/>
                <a:cs typeface="Times New Roman"/>
              </a:rPr>
              <a:t> 26 / 11 / 1434هـ	        </a:t>
            </a:r>
            <a:r>
              <a:rPr lang="ar-SA" sz="2000" b="1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نوع النشاط: </a:t>
            </a:r>
            <a:r>
              <a:rPr lang="ar-SA" sz="2000" b="1" dirty="0" smtClean="0">
                <a:solidFill>
                  <a:srgbClr val="FF3399"/>
                </a:solidFill>
                <a:latin typeface="Calibri"/>
                <a:ea typeface="Calibri"/>
                <a:cs typeface="Times New Roman"/>
              </a:rPr>
              <a:t>فردي.</a:t>
            </a:r>
            <a:endParaRPr lang="en-US" sz="2000" dirty="0">
              <a:solidFill>
                <a:srgbClr val="FF3399"/>
              </a:solidFill>
              <a:latin typeface="Calibri"/>
              <a:ea typeface="Calibri"/>
              <a:cs typeface="Arial"/>
            </a:endParaRP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7" t="21608" r="31297" b="10991"/>
          <a:stretch/>
        </p:blipFill>
        <p:spPr bwMode="auto">
          <a:xfrm>
            <a:off x="2051720" y="2852936"/>
            <a:ext cx="4392489" cy="3415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49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صورة 2" descr="الوصف: http://1.bp.blogspot.com/_HZAbOGB028o/TQJtfmjMltI/AAAAAAAABGU/DyDTnaAthdw/s1600/1124.JPG"/>
          <p:cNvPicPr>
            <a:picLocks noChangeAspect="1" noChangeArrowheads="1"/>
          </p:cNvPicPr>
          <p:nvPr/>
        </p:nvPicPr>
        <p:blipFill>
          <a:blip r:embed="rId2" r:link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9447">
            <a:off x="7944521" y="1434976"/>
            <a:ext cx="808038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انفجار 2 5"/>
          <p:cNvSpPr>
            <a:spLocks noChangeArrowheads="1"/>
          </p:cNvSpPr>
          <p:nvPr/>
        </p:nvSpPr>
        <p:spPr bwMode="auto">
          <a:xfrm>
            <a:off x="290364" y="105808"/>
            <a:ext cx="1257300" cy="1162952"/>
          </a:xfrm>
          <a:prstGeom prst="irregularSeal2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ar-SA"/>
          </a:p>
        </p:txBody>
      </p:sp>
      <p:sp>
        <p:nvSpPr>
          <p:cNvPr id="7" name="مربع نص 5"/>
          <p:cNvSpPr txBox="1">
            <a:spLocks noChangeArrowheads="1"/>
          </p:cNvSpPr>
          <p:nvPr/>
        </p:nvSpPr>
        <p:spPr bwMode="auto">
          <a:xfrm>
            <a:off x="404664" y="362983"/>
            <a:ext cx="91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1600" b="1" dirty="0">
                <a:solidFill>
                  <a:srgbClr val="006600"/>
                </a:solidFill>
                <a:effectLst/>
                <a:latin typeface="ae_AlHor"/>
                <a:ea typeface="Calibri"/>
                <a:cs typeface="Hesham Free"/>
              </a:rPr>
              <a:t>ورقة عمل</a:t>
            </a:r>
            <a:endParaRPr lang="en-US" sz="1400" b="1" dirty="0">
              <a:effectLst/>
              <a:latin typeface="Calibri"/>
              <a:ea typeface="Calibri"/>
              <a:cs typeface="Arial"/>
            </a:endParaRP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1600" b="1" dirty="0" smtClean="0">
                <a:solidFill>
                  <a:srgbClr val="006600"/>
                </a:solidFill>
                <a:effectLst/>
                <a:latin typeface="ae_AlHor"/>
                <a:ea typeface="Calibri"/>
                <a:cs typeface="Hesham Free"/>
              </a:rPr>
              <a:t>4</a:t>
            </a:r>
            <a:endParaRPr lang="en-US" sz="1400" b="1" dirty="0">
              <a:effectLst/>
              <a:latin typeface="Calibri"/>
              <a:ea typeface="Calibri"/>
              <a:cs typeface="Arial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effectLst/>
                <a:latin typeface="Calibri"/>
                <a:ea typeface="Calibri"/>
                <a:cs typeface="Arial"/>
              </a:rPr>
              <a:t> </a:t>
            </a: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520006" y="2230274"/>
            <a:ext cx="8006258" cy="4367078"/>
          </a:xfrm>
          <a:prstGeom prst="roundRect">
            <a:avLst/>
          </a:prstGeom>
          <a:noFill/>
          <a:ln w="19050">
            <a:solidFill>
              <a:srgbClr val="00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Low">
              <a:lnSpc>
                <a:spcPct val="150000"/>
              </a:lnSpc>
            </a:pPr>
            <a:r>
              <a:rPr lang="ar-SA" sz="3200" b="1" dirty="0">
                <a:solidFill>
                  <a:srgbClr val="008000"/>
                </a:solidFill>
              </a:rPr>
              <a:t>أمامك مجموعة من الأخلاق والصفات الحسنة، رتبيها أبجدياً؟</a:t>
            </a:r>
          </a:p>
          <a:p>
            <a:pPr algn="justLow">
              <a:lnSpc>
                <a:spcPct val="150000"/>
              </a:lnSpc>
            </a:pPr>
            <a:r>
              <a:rPr lang="ar-SA" sz="3200" b="1" dirty="0" smtClean="0">
                <a:solidFill>
                  <a:srgbClr val="008000"/>
                </a:solidFill>
              </a:rPr>
              <a:t> </a:t>
            </a:r>
            <a:r>
              <a:rPr lang="ar-SA" sz="3200" b="1" dirty="0" smtClean="0">
                <a:solidFill>
                  <a:srgbClr val="FF0000"/>
                </a:solidFill>
              </a:rPr>
              <a:t>  صدق </a:t>
            </a:r>
            <a:r>
              <a:rPr lang="ar-SA" sz="3200" b="1" dirty="0">
                <a:solidFill>
                  <a:srgbClr val="FF0000"/>
                </a:solidFill>
              </a:rPr>
              <a:t>– أمانة – تعاون – نظافة – صبر - وفاء</a:t>
            </a:r>
          </a:p>
        </p:txBody>
      </p:sp>
      <p:sp>
        <p:nvSpPr>
          <p:cNvPr id="10" name="مربع نص 1"/>
          <p:cNvSpPr txBox="1"/>
          <p:nvPr/>
        </p:nvSpPr>
        <p:spPr>
          <a:xfrm rot="19938114">
            <a:off x="452438" y="1032952"/>
            <a:ext cx="1114425" cy="109537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400" dirty="0">
                <a:solidFill>
                  <a:srgbClr val="FF99CC"/>
                </a:solidFill>
                <a:effectLst/>
                <a:latin typeface="Calibri"/>
                <a:ea typeface="Calibri"/>
                <a:cs typeface="AGA Dimnah Regular"/>
              </a:rPr>
              <a:t>هيا</a:t>
            </a:r>
            <a:endParaRPr lang="en-US" sz="1100" dirty="0">
              <a:effectLst/>
              <a:latin typeface="Calibri"/>
              <a:ea typeface="Calibri"/>
              <a:cs typeface="Arial"/>
            </a:endParaRPr>
          </a:p>
          <a:p>
            <a:pPr marL="457200" algn="r" rtl="1">
              <a:lnSpc>
                <a:spcPct val="115000"/>
              </a:lnSpc>
              <a:spcAft>
                <a:spcPts val="1000"/>
              </a:spcAft>
            </a:pPr>
            <a:r>
              <a:rPr lang="ar-SA" sz="2400" dirty="0" smtClean="0">
                <a:solidFill>
                  <a:srgbClr val="FF99CC"/>
                </a:solidFill>
                <a:effectLst/>
                <a:latin typeface="Calibri"/>
                <a:ea typeface="Calibri"/>
                <a:cs typeface="AGA Dimnah Regular"/>
              </a:rPr>
              <a:t>نفكر</a:t>
            </a:r>
            <a:endParaRPr lang="en-US" sz="11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11" name="مربع نص 8"/>
          <p:cNvSpPr txBox="1"/>
          <p:nvPr/>
        </p:nvSpPr>
        <p:spPr>
          <a:xfrm>
            <a:off x="2699792" y="1484784"/>
            <a:ext cx="3464560" cy="74549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3600" dirty="0">
                <a:ln>
                  <a:noFill/>
                </a:ln>
                <a:gradFill>
                  <a:gsLst>
                    <a:gs pos="0">
                      <a:srgbClr val="A54200"/>
                    </a:gs>
                    <a:gs pos="78000">
                      <a:srgbClr val="FF8C19"/>
                    </a:gs>
                    <a:gs pos="100000">
                      <a:srgbClr val="FFF1E9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bader_al gordabia"/>
              </a:rPr>
              <a:t>مهارة </a:t>
            </a:r>
            <a:r>
              <a:rPr lang="ar-SA" sz="3600" dirty="0" smtClean="0">
                <a:ln>
                  <a:noFill/>
                </a:ln>
                <a:gradFill>
                  <a:gsLst>
                    <a:gs pos="0">
                      <a:srgbClr val="A54200"/>
                    </a:gs>
                    <a:gs pos="78000">
                      <a:srgbClr val="FF8C19"/>
                    </a:gs>
                    <a:gs pos="100000">
                      <a:srgbClr val="FFF1E9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bader_al gordabia"/>
              </a:rPr>
              <a:t>الترتيب</a:t>
            </a:r>
            <a:endParaRPr lang="en-US" sz="11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20988" algn="l"/>
              </a:tabLst>
            </a:pPr>
            <a:r>
              <a:rPr kumimoji="0" lang="ar-SA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20988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2267744" y="332656"/>
            <a:ext cx="6350074" cy="1103784"/>
          </a:xfrm>
          <a:prstGeom prst="rect">
            <a:avLst/>
          </a:prstGeom>
          <a:ln w="57150">
            <a:solidFill>
              <a:srgbClr val="99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اليوم:      </a:t>
            </a:r>
            <a:r>
              <a:rPr lang="ar-SA" sz="2000" b="1" dirty="0" smtClean="0">
                <a:solidFill>
                  <a:srgbClr val="FF3399"/>
                </a:solidFill>
                <a:latin typeface="Calibri"/>
                <a:ea typeface="Calibri"/>
                <a:cs typeface="Times New Roman"/>
              </a:rPr>
              <a:t> الاثنين</a:t>
            </a:r>
            <a:r>
              <a:rPr lang="ar-SA" sz="20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		       </a:t>
            </a:r>
            <a:r>
              <a:rPr lang="ar-SA" sz="2000" b="1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زمن النشاط: </a:t>
            </a:r>
            <a:r>
              <a:rPr lang="ar-SA" sz="2000" b="1" dirty="0" smtClean="0">
                <a:solidFill>
                  <a:srgbClr val="FF3399"/>
                </a:solidFill>
                <a:latin typeface="Calibri"/>
                <a:ea typeface="Calibri"/>
                <a:cs typeface="Times New Roman"/>
              </a:rPr>
              <a:t>( 5 ) دقائق.</a:t>
            </a:r>
            <a:endParaRPr lang="en-US" sz="2000" dirty="0" smtClean="0">
              <a:solidFill>
                <a:srgbClr val="FF3399"/>
              </a:solidFill>
              <a:latin typeface="Calibri"/>
              <a:ea typeface="Calibri"/>
              <a:cs typeface="Arial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التاريخ:   </a:t>
            </a:r>
            <a:r>
              <a:rPr lang="ar-SA" sz="2000" b="1" dirty="0" smtClean="0">
                <a:solidFill>
                  <a:srgbClr val="FF3399"/>
                </a:solidFill>
                <a:latin typeface="Calibri"/>
                <a:ea typeface="Calibri"/>
                <a:cs typeface="Times New Roman"/>
              </a:rPr>
              <a:t> 26 / 11 / 1434هـ	        </a:t>
            </a:r>
            <a:r>
              <a:rPr lang="ar-SA" sz="2000" b="1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نوع النشاط: </a:t>
            </a:r>
            <a:r>
              <a:rPr lang="ar-SA" sz="2000" b="1" dirty="0" smtClean="0">
                <a:solidFill>
                  <a:srgbClr val="FF3399"/>
                </a:solidFill>
                <a:latin typeface="Calibri"/>
                <a:ea typeface="Calibri"/>
                <a:cs typeface="Times New Roman"/>
              </a:rPr>
              <a:t>جماعي.</a:t>
            </a:r>
            <a:endParaRPr lang="en-US" sz="2000" dirty="0">
              <a:solidFill>
                <a:srgbClr val="FF3399"/>
              </a:solidFill>
              <a:latin typeface="Calibri"/>
              <a:ea typeface="Calibri"/>
              <a:cs typeface="Arial"/>
            </a:endParaRP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37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شكل بيضاوي 2"/>
          <p:cNvSpPr/>
          <p:nvPr/>
        </p:nvSpPr>
        <p:spPr>
          <a:xfrm>
            <a:off x="707219" y="1050995"/>
            <a:ext cx="7776864" cy="5040560"/>
          </a:xfrm>
          <a:prstGeom prst="ellipse">
            <a:avLst/>
          </a:prstGeom>
          <a:gradFill rotWithShape="1">
            <a:gsLst>
              <a:gs pos="0">
                <a:srgbClr val="9C007F">
                  <a:tint val="60000"/>
                  <a:satMod val="160000"/>
                </a:srgbClr>
              </a:gs>
              <a:gs pos="46000">
                <a:srgbClr val="9C007F">
                  <a:tint val="86000"/>
                  <a:satMod val="160000"/>
                </a:srgbClr>
              </a:gs>
              <a:gs pos="100000">
                <a:srgbClr val="9C007F">
                  <a:shade val="40000"/>
                  <a:satMod val="160000"/>
                </a:srgbClr>
              </a:gs>
            </a:gsLst>
            <a:path path="circle">
              <a:fillToRect l="50000" t="155000" r="50000" b="-55000"/>
            </a:path>
          </a:gradFill>
          <a:ln>
            <a:noFill/>
          </a:ln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rgbClr val="9C007F"/>
            </a:contourClr>
          </a:sp3d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n-ea"/>
              <a:cs typeface="Simplified Arabic" pitchFamily="2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181448" y="2848000"/>
            <a:ext cx="706296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ar-SA" sz="4400" b="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Times New Roman"/>
                <a:cs typeface="Simplified Arabic"/>
              </a:rPr>
              <a:t>•	متى نستخدم مهارة الترتيب؟</a:t>
            </a:r>
          </a:p>
        </p:txBody>
      </p:sp>
      <p:sp>
        <p:nvSpPr>
          <p:cNvPr id="4" name="شكل بيضاوي 3"/>
          <p:cNvSpPr/>
          <p:nvPr/>
        </p:nvSpPr>
        <p:spPr>
          <a:xfrm>
            <a:off x="3803562" y="1484784"/>
            <a:ext cx="1584176" cy="1192337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FFFF00"/>
                </a:solidFill>
                <a:latin typeface="ae_Graph" pitchFamily="18" charset="-78"/>
                <a:cs typeface="ae_Graph" pitchFamily="18" charset="-78"/>
              </a:rPr>
              <a:t>خاتمة</a:t>
            </a:r>
            <a:endParaRPr lang="ar-SA" sz="2800" b="1" dirty="0">
              <a:solidFill>
                <a:srgbClr val="FFFF00"/>
              </a:solidFill>
              <a:latin typeface="ae_Graph" pitchFamily="18" charset="-78"/>
              <a:cs typeface="ae_Graph" pitchFamily="18" charset="-78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64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476672"/>
            <a:ext cx="7772400" cy="1143000"/>
          </a:xfrm>
        </p:spPr>
        <p:txBody>
          <a:bodyPr/>
          <a:lstStyle/>
          <a:p>
            <a:r>
              <a:rPr lang="ar-SA">
                <a:solidFill>
                  <a:srgbClr val="9933FF"/>
                </a:solidFill>
                <a:cs typeface="Hacen Sudan" pitchFamily="2" charset="-78"/>
              </a:rPr>
              <a:t>فائدة</a:t>
            </a:r>
            <a:endParaRPr lang="en-US">
              <a:solidFill>
                <a:srgbClr val="9933FF"/>
              </a:solidFill>
              <a:cs typeface="Hacen Sudan" pitchFamily="2" charset="-78"/>
            </a:endParaRP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>
          <a:xfrm>
            <a:off x="3048000" y="6309320"/>
            <a:ext cx="3352800" cy="274320"/>
          </a:xfrm>
        </p:spPr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971600" y="1772097"/>
            <a:ext cx="7632848" cy="2376264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1" i="0" u="none" strike="noStrike" kern="0" cap="none" spc="0" normalizeH="0" baseline="0" noProof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827584" y="2204145"/>
            <a:ext cx="7344816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قال عليه الصلاة والسلام :</a:t>
            </a:r>
            <a:br>
              <a:rPr kumimoji="0" lang="ar-SA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ar-SA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« </a:t>
            </a:r>
            <a:r>
              <a:rPr kumimoji="0" lang="ar-SA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rPr>
              <a:t>يا أيها الناس، أفشوا </a:t>
            </a:r>
            <a:r>
              <a:rPr kumimoji="0" 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rPr>
              <a:t>السلام وأطعموا الطعام وصلوا بالليل والناس نيام تدخلوا الجنة </a:t>
            </a:r>
            <a:r>
              <a:rPr kumimoji="0" lang="ar-SA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rPr>
              <a:t>بسلام</a:t>
            </a:r>
            <a:r>
              <a:rPr kumimoji="0" lang="ar-SA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«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حديث صحيح </a:t>
            </a:r>
            <a:br>
              <a:rPr kumimoji="0" lang="ar-SA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ar-SA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صححه الألباني </a:t>
            </a:r>
            <a:br>
              <a:rPr kumimoji="0" lang="ar-SA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ar-SA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المصدر : صحيح بن ماجه رقم 1105 </a:t>
            </a:r>
            <a:endParaRPr kumimoji="0" lang="ar-SA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7252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80999" y="1327150"/>
            <a:ext cx="8407893" cy="541421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ar-SA" sz="2400" dirty="0"/>
          </a:p>
          <a:p>
            <a:pPr>
              <a:lnSpc>
                <a:spcPct val="150000"/>
              </a:lnSpc>
            </a:pPr>
            <a:r>
              <a:rPr lang="ar-SA" sz="2400" dirty="0">
                <a:solidFill>
                  <a:srgbClr val="00B050"/>
                </a:solidFill>
                <a:cs typeface="AGA Mashq Regular" pitchFamily="2" charset="-78"/>
              </a:rPr>
              <a:t>التزمي الهدوء – لا تقاطعي زميلتك أثناء الحديث.</a:t>
            </a:r>
          </a:p>
          <a:p>
            <a:pPr>
              <a:lnSpc>
                <a:spcPct val="150000"/>
              </a:lnSpc>
            </a:pPr>
            <a:r>
              <a:rPr lang="ar-SA" sz="2400" dirty="0">
                <a:solidFill>
                  <a:srgbClr val="00B050"/>
                </a:solidFill>
                <a:cs typeface="AGA Mashq Regular" pitchFamily="2" charset="-78"/>
              </a:rPr>
              <a:t>احترمي معلمتك و زميلاتك. </a:t>
            </a:r>
          </a:p>
          <a:p>
            <a:pPr>
              <a:lnSpc>
                <a:spcPct val="150000"/>
              </a:lnSpc>
            </a:pPr>
            <a:r>
              <a:rPr lang="ar-SA" sz="2400" dirty="0">
                <a:solidFill>
                  <a:srgbClr val="00B050"/>
                </a:solidFill>
                <a:cs typeface="AGA Mashq Regular" pitchFamily="2" charset="-78"/>
              </a:rPr>
              <a:t>أحسني التعامل مع من حولك. </a:t>
            </a:r>
          </a:p>
          <a:p>
            <a:pPr>
              <a:lnSpc>
                <a:spcPct val="150000"/>
              </a:lnSpc>
            </a:pPr>
            <a:r>
              <a:rPr lang="ar-SA" sz="2400" dirty="0">
                <a:solidFill>
                  <a:srgbClr val="00B050"/>
                </a:solidFill>
                <a:cs typeface="AGA Mashq Regular" pitchFamily="2" charset="-78"/>
              </a:rPr>
              <a:t>استأذني قبل أن تأخذي شيء ما. </a:t>
            </a:r>
          </a:p>
          <a:p>
            <a:pPr>
              <a:lnSpc>
                <a:spcPct val="150000"/>
              </a:lnSpc>
            </a:pPr>
            <a:r>
              <a:rPr lang="ar-SA" sz="2400" dirty="0">
                <a:solidFill>
                  <a:srgbClr val="00B050"/>
                </a:solidFill>
                <a:cs typeface="AGA Mashq Regular" pitchFamily="2" charset="-78"/>
              </a:rPr>
              <a:t>لا تتلفظي بالعبارات السيئة.</a:t>
            </a:r>
          </a:p>
          <a:p>
            <a:pPr>
              <a:lnSpc>
                <a:spcPct val="150000"/>
              </a:lnSpc>
            </a:pPr>
            <a:r>
              <a:rPr lang="ar-SA" sz="2400" dirty="0">
                <a:solidFill>
                  <a:srgbClr val="00B050"/>
                </a:solidFill>
                <a:cs typeface="AGA Mashq Regular" pitchFamily="2" charset="-78"/>
              </a:rPr>
              <a:t>استمعي للمعلمة جيدا أثناء الدرس.</a:t>
            </a:r>
          </a:p>
          <a:p>
            <a:pPr>
              <a:lnSpc>
                <a:spcPct val="150000"/>
              </a:lnSpc>
            </a:pPr>
            <a:r>
              <a:rPr lang="ar-SA" sz="2400" dirty="0">
                <a:solidFill>
                  <a:srgbClr val="00B050"/>
                </a:solidFill>
                <a:cs typeface="AGA Mashq Regular" pitchFamily="2" charset="-78"/>
              </a:rPr>
              <a:t>حافظي على نظافتك و المكان. </a:t>
            </a:r>
          </a:p>
          <a:p>
            <a:pPr>
              <a:lnSpc>
                <a:spcPct val="150000"/>
              </a:lnSpc>
            </a:pPr>
            <a:r>
              <a:rPr lang="ar-SA" sz="2400" dirty="0">
                <a:solidFill>
                  <a:srgbClr val="00B050"/>
                </a:solidFill>
                <a:cs typeface="AGA Mashq Regular" pitchFamily="2" charset="-78"/>
              </a:rPr>
              <a:t>التزمي بوقت الحصة. </a:t>
            </a:r>
          </a:p>
          <a:p>
            <a:pPr>
              <a:lnSpc>
                <a:spcPct val="150000"/>
              </a:lnSpc>
            </a:pPr>
            <a:r>
              <a:rPr lang="ar-SA" sz="2400" dirty="0">
                <a:solidFill>
                  <a:srgbClr val="00B050"/>
                </a:solidFill>
                <a:cs typeface="AGA Mashq Regular" pitchFamily="2" charset="-78"/>
              </a:rPr>
              <a:t>لا تنتقدي أي فكرة و ابني على أفكار الآخرين.</a:t>
            </a:r>
          </a:p>
          <a:p>
            <a:pPr>
              <a:lnSpc>
                <a:spcPct val="150000"/>
              </a:lnSpc>
            </a:pPr>
            <a:r>
              <a:rPr lang="ar-SA" sz="2400" dirty="0">
                <a:solidFill>
                  <a:srgbClr val="00B050"/>
                </a:solidFill>
                <a:cs typeface="AGA Mashq Regular" pitchFamily="2" charset="-78"/>
              </a:rPr>
              <a:t>حافظي على أدواتك الشخصية. </a:t>
            </a:r>
            <a:endParaRPr lang="en-US" sz="2400" dirty="0">
              <a:solidFill>
                <a:srgbClr val="00B050"/>
              </a:solidFill>
              <a:cs typeface="AGA Mashq Regular" pitchFamily="2" charset="-78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solidFill>
                  <a:srgbClr val="9933FF"/>
                </a:solidFill>
                <a:cs typeface="Hacen Liner XL" pitchFamily="2" charset="-78"/>
              </a:rPr>
              <a:t>قوانين الصف</a:t>
            </a:r>
            <a:endParaRPr lang="en-US">
              <a:solidFill>
                <a:srgbClr val="9933FF"/>
              </a:solidFill>
              <a:cs typeface="Hacen Liner XL" pitchFamily="2" charset="-78"/>
            </a:endParaRPr>
          </a:p>
        </p:txBody>
      </p:sp>
      <p:pic>
        <p:nvPicPr>
          <p:cNvPr id="27652" name="Picture 4" descr="supplies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7961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hou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81087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 descr="worker1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6035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 descr="book_q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78463"/>
            <a:ext cx="1944688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8" descr="schoolclip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113"/>
            <a:ext cx="15748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9" descr="i68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53231"/>
            <a:ext cx="54610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0" descr="i68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73463"/>
            <a:ext cx="9969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3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4" name="Picture 10" descr="غدوو (3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imag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557338"/>
            <a:ext cx="5040313" cy="21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3" name="WordArt 9"/>
          <p:cNvSpPr>
            <a:spLocks noChangeArrowheads="1" noChangeShapeType="1" noTextEdit="1"/>
          </p:cNvSpPr>
          <p:nvPr/>
        </p:nvSpPr>
        <p:spPr bwMode="auto">
          <a:xfrm>
            <a:off x="1116013" y="3789363"/>
            <a:ext cx="7200900" cy="2303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4231"/>
              </a:avLst>
            </a:prstTxWarp>
          </a:bodyPr>
          <a:lstStyle/>
          <a:p>
            <a:pPr algn="ctr"/>
            <a:r>
              <a:rPr lang="ar-SA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FS_Bold"/>
              </a:rPr>
              <a:t>شكرا على حسن تفاعلكم </a:t>
            </a:r>
          </a:p>
          <a:p>
            <a:pPr algn="ctr"/>
            <a:r>
              <a:rPr lang="ar-SA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FS_Bold"/>
              </a:rPr>
              <a:t>إلى اللقاء في الحصة القادمة</a:t>
            </a: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xfrm>
            <a:off x="755650" y="2862064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ar-SA" sz="8000" dirty="0" smtClean="0">
                <a:solidFill>
                  <a:srgbClr val="FF0066"/>
                </a:solidFill>
                <a:cs typeface="Hacen Dalal" pitchFamily="2" charset="-78"/>
              </a:rPr>
              <a:t>مراجعة المهارة السابقة</a:t>
            </a:r>
            <a:endParaRPr lang="en-US" sz="8000" dirty="0">
              <a:solidFill>
                <a:srgbClr val="FF0066"/>
              </a:solidFill>
              <a:cs typeface="Hacen Dalal" pitchFamily="2" charset="-78"/>
            </a:endParaRP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195736" y="611977"/>
            <a:ext cx="460851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92D050"/>
                </a:solidFill>
                <a:cs typeface="ACS  Akeek Extra Bold" pitchFamily="2" charset="-78"/>
              </a:rPr>
              <a:t>مدخل المهارة</a:t>
            </a:r>
            <a:endParaRPr lang="ar-SA" sz="3200" b="1" dirty="0">
              <a:solidFill>
                <a:srgbClr val="92D050"/>
              </a:solidFill>
              <a:cs typeface="ACS  Akeek Extra Bold" pitchFamily="2" charset="-78"/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752439"/>
              </p:ext>
            </p:extLst>
          </p:nvPr>
        </p:nvGraphicFramePr>
        <p:xfrm>
          <a:off x="1500336" y="1988840"/>
          <a:ext cx="6096000" cy="367240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25802"/>
                <a:gridCol w="5370198"/>
              </a:tblGrid>
              <a:tr h="459051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م</a:t>
                      </a:r>
                      <a:endParaRPr lang="ar-SA" sz="240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err="1" smtClean="0"/>
                        <a:t>الإسم</a:t>
                      </a:r>
                      <a:endParaRPr lang="ar-SA" sz="240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459051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1</a:t>
                      </a:r>
                      <a:endParaRPr lang="ar-SA" sz="240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400" dirty="0" smtClean="0"/>
                        <a:t>أسماء </a:t>
                      </a:r>
                      <a:endParaRPr lang="ar-SA" sz="240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459051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2</a:t>
                      </a:r>
                      <a:endParaRPr lang="ar-SA" sz="240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400" dirty="0" smtClean="0"/>
                        <a:t>رقية</a:t>
                      </a:r>
                      <a:endParaRPr lang="ar-SA" sz="240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459051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3</a:t>
                      </a:r>
                      <a:endParaRPr lang="ar-SA" sz="240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400" dirty="0" smtClean="0"/>
                        <a:t>زينب</a:t>
                      </a:r>
                      <a:endParaRPr lang="ar-SA" sz="240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459051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4</a:t>
                      </a:r>
                      <a:endParaRPr lang="ar-SA" sz="240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400" dirty="0" smtClean="0"/>
                        <a:t>لين</a:t>
                      </a:r>
                      <a:endParaRPr lang="ar-SA" sz="240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459051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5</a:t>
                      </a:r>
                      <a:endParaRPr lang="ar-SA" sz="240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400" dirty="0" smtClean="0"/>
                        <a:t>مريم</a:t>
                      </a:r>
                      <a:endParaRPr lang="ar-SA" sz="240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459051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6</a:t>
                      </a:r>
                      <a:endParaRPr lang="ar-SA" sz="240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400" dirty="0" smtClean="0"/>
                        <a:t>نورة</a:t>
                      </a:r>
                      <a:endParaRPr lang="ar-SA" sz="240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459051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7</a:t>
                      </a:r>
                      <a:endParaRPr lang="ar-SA" sz="240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400" dirty="0" smtClean="0"/>
                        <a:t>وفاء</a:t>
                      </a:r>
                      <a:endParaRPr lang="ar-SA" sz="240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  <p:sp>
        <p:nvSpPr>
          <p:cNvPr id="5" name="مربع نص 4"/>
          <p:cNvSpPr txBox="1"/>
          <p:nvPr/>
        </p:nvSpPr>
        <p:spPr>
          <a:xfrm>
            <a:off x="611560" y="5877272"/>
            <a:ext cx="74888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*  بأي الطرق تم توزيع أسماء </a:t>
            </a:r>
            <a:r>
              <a:rPr lang="ar-SA" sz="2400" b="1" dirty="0" smtClean="0">
                <a:solidFill>
                  <a:srgbClr val="FF0000"/>
                </a:solidFill>
              </a:rPr>
              <a:t>الطالبات في الجدول أعلاه؟</a:t>
            </a:r>
            <a:endParaRPr lang="ar-SA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26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195736" y="611977"/>
            <a:ext cx="460851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92D050"/>
                </a:solidFill>
                <a:cs typeface="ACS  Akeek Extra Bold" pitchFamily="2" charset="-78"/>
              </a:rPr>
              <a:t>مدخل المهارة</a:t>
            </a:r>
            <a:endParaRPr lang="ar-SA" sz="3200" b="1" dirty="0">
              <a:solidFill>
                <a:srgbClr val="92D050"/>
              </a:solidFill>
              <a:cs typeface="ACS  Akeek Extra Bold" pitchFamily="2" charset="-78"/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657625"/>
              </p:ext>
            </p:extLst>
          </p:nvPr>
        </p:nvGraphicFramePr>
        <p:xfrm>
          <a:off x="1500336" y="1988840"/>
          <a:ext cx="6096000" cy="367240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25802"/>
                <a:gridCol w="5370198"/>
              </a:tblGrid>
              <a:tr h="459051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م</a:t>
                      </a:r>
                      <a:endParaRPr lang="ar-SA" sz="240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err="1" smtClean="0"/>
                        <a:t>الإسم</a:t>
                      </a:r>
                      <a:endParaRPr lang="ar-SA" sz="240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459051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1</a:t>
                      </a:r>
                      <a:endParaRPr lang="ar-SA" sz="240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400" dirty="0" smtClean="0"/>
                        <a:t>أسماء </a:t>
                      </a:r>
                      <a:endParaRPr lang="ar-SA" sz="240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459051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2</a:t>
                      </a:r>
                      <a:endParaRPr lang="ar-SA" sz="240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400" dirty="0" smtClean="0"/>
                        <a:t>رقية</a:t>
                      </a:r>
                      <a:endParaRPr lang="ar-SA" sz="240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459051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3</a:t>
                      </a:r>
                      <a:endParaRPr lang="ar-SA" sz="240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400" dirty="0" smtClean="0"/>
                        <a:t>زينب</a:t>
                      </a:r>
                      <a:endParaRPr lang="ar-SA" sz="240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459051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4</a:t>
                      </a:r>
                      <a:endParaRPr lang="ar-SA" sz="240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400" dirty="0" smtClean="0"/>
                        <a:t>لين</a:t>
                      </a:r>
                      <a:endParaRPr lang="ar-SA" sz="240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459051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5</a:t>
                      </a:r>
                      <a:endParaRPr lang="ar-SA" sz="240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400" dirty="0" smtClean="0"/>
                        <a:t>مريم</a:t>
                      </a:r>
                      <a:endParaRPr lang="ar-SA" sz="240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459051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6</a:t>
                      </a:r>
                      <a:endParaRPr lang="ar-SA" sz="240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400" dirty="0" smtClean="0"/>
                        <a:t>نورة</a:t>
                      </a:r>
                      <a:endParaRPr lang="ar-SA" sz="240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459051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7</a:t>
                      </a:r>
                      <a:endParaRPr lang="ar-SA" sz="240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400" dirty="0" smtClean="0"/>
                        <a:t>وفاء</a:t>
                      </a:r>
                      <a:endParaRPr lang="ar-SA" sz="240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  <p:sp>
        <p:nvSpPr>
          <p:cNvPr id="5" name="مربع نص 4"/>
          <p:cNvSpPr txBox="1"/>
          <p:nvPr/>
        </p:nvSpPr>
        <p:spPr>
          <a:xfrm>
            <a:off x="611560" y="5805264"/>
            <a:ext cx="74888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2060"/>
                </a:solidFill>
              </a:rPr>
              <a:t>* كيف </a:t>
            </a:r>
            <a:r>
              <a:rPr lang="ar-SA" sz="2400" b="1" dirty="0">
                <a:solidFill>
                  <a:srgbClr val="002060"/>
                </a:solidFill>
              </a:rPr>
              <a:t>أصبحت أسماء بعض الطالبات في الأعلى؟ </a:t>
            </a:r>
          </a:p>
        </p:txBody>
      </p:sp>
    </p:spTree>
    <p:extLst>
      <p:ext uri="{BB962C8B-B14F-4D97-AF65-F5344CB8AC3E}">
        <p14:creationId xmlns:p14="http://schemas.microsoft.com/office/powerpoint/2010/main" val="80765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2636912"/>
            <a:ext cx="7772400" cy="2674938"/>
          </a:xfrm>
        </p:spPr>
        <p:txBody>
          <a:bodyPr>
            <a:noAutofit/>
          </a:bodyPr>
          <a:lstStyle/>
          <a:p>
            <a:pPr marL="609600" indent="-609600" algn="ctr">
              <a:lnSpc>
                <a:spcPct val="220000"/>
              </a:lnSpc>
              <a:spcBef>
                <a:spcPct val="0"/>
              </a:spcBef>
              <a:buFontTx/>
              <a:buNone/>
            </a:pPr>
            <a:r>
              <a:rPr lang="ar-SA" sz="2800" b="1" dirty="0" smtClean="0">
                <a:solidFill>
                  <a:srgbClr val="00B0F0"/>
                </a:solidFill>
                <a:cs typeface="ACS  Fayrouz Bold" pitchFamily="2" charset="-78"/>
              </a:rPr>
              <a:t>من خلال المدخل السابق </a:t>
            </a:r>
            <a:r>
              <a:rPr lang="ar-SA" sz="2800" b="1" dirty="0" err="1" smtClean="0">
                <a:solidFill>
                  <a:srgbClr val="00B0F0"/>
                </a:solidFill>
                <a:cs typeface="ACS  Fayrouz Bold" pitchFamily="2" charset="-78"/>
              </a:rPr>
              <a:t>إستنتجي</a:t>
            </a:r>
            <a:r>
              <a:rPr lang="ar-SA" sz="2800" b="1" dirty="0" smtClean="0">
                <a:solidFill>
                  <a:srgbClr val="00B0F0"/>
                </a:solidFill>
                <a:cs typeface="ACS  Fayrouz Bold" pitchFamily="2" charset="-78"/>
              </a:rPr>
              <a:t> مهارة اليوم</a:t>
            </a: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RNRC4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1763688" y="2420938"/>
            <a:ext cx="6856437" cy="4032250"/>
          </a:xfrm>
          <a:prstGeom prst="flowChartManualInput">
            <a:avLst/>
          </a:prstGeom>
          <a:solidFill>
            <a:srgbClr val="00B050"/>
          </a:solidFill>
          <a:ln w="76200">
            <a:solidFill>
              <a:srgbClr val="FFCC00"/>
            </a:solidFill>
            <a:miter lim="800000"/>
            <a:headEnd/>
            <a:tailEnd/>
          </a:ln>
          <a:effectLst>
            <a:outerShdw dist="107763" dir="13500000" sx="125000" sy="125000" algn="b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justLow"/>
            <a:r>
              <a:rPr lang="ar-SA" sz="2400" b="1" i="1" u="sng" dirty="0">
                <a:solidFill>
                  <a:srgbClr val="333399"/>
                </a:solidFill>
                <a:ea typeface="Times New Roman" pitchFamily="18" charset="0"/>
                <a:cs typeface="Andalus" pitchFamily="2" charset="-78"/>
              </a:rPr>
              <a:t>تعريفها:</a:t>
            </a:r>
            <a:endParaRPr lang="ar-SA" sz="2400" dirty="0">
              <a:ea typeface="Times New Roman" pitchFamily="18" charset="0"/>
              <a:cs typeface="Andalus" pitchFamily="2" charset="-78"/>
            </a:endParaRPr>
          </a:p>
          <a:p>
            <a:pPr algn="justLow" eaLnBrk="0" hangingPunct="0">
              <a:lnSpc>
                <a:spcPct val="200000"/>
              </a:lnSpc>
            </a:pPr>
            <a:r>
              <a:rPr lang="ar-SA" sz="3200" b="1" dirty="0" smtClean="0">
                <a:ea typeface="Times New Roman" pitchFamily="18" charset="0"/>
              </a:rPr>
              <a:t>وضع المفاهيم </a:t>
            </a:r>
            <a:r>
              <a:rPr lang="ar-SA" sz="3200" b="1" dirty="0">
                <a:ea typeface="Times New Roman" pitchFamily="18" charset="0"/>
              </a:rPr>
              <a:t>أ</a:t>
            </a:r>
            <a:r>
              <a:rPr lang="ar-SA" sz="3200" b="1" dirty="0" smtClean="0">
                <a:ea typeface="Times New Roman" pitchFamily="18" charset="0"/>
              </a:rPr>
              <a:t>و الأشياء أو الأحداث التي ترتبط فيما بينها في تسلسل منطقي بناء على خصائص أو سمات محددة أو أحداث زمنية معينة. </a:t>
            </a:r>
            <a:endParaRPr lang="ar-SA" sz="3600" dirty="0">
              <a:ea typeface="Times New Roman" pitchFamily="18" charset="0"/>
            </a:endParaRP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-36513" y="33338"/>
            <a:ext cx="712788" cy="2171700"/>
          </a:xfrm>
          <a:prstGeom prst="flowChartCollate">
            <a:avLst/>
          </a:prstGeom>
          <a:solidFill>
            <a:srgbClr val="FFFFFF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296863" y="-1519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400"/>
          </a:p>
        </p:txBody>
      </p:sp>
      <p:sp>
        <p:nvSpPr>
          <p:cNvPr id="10251" name="WordArt 11"/>
          <p:cNvSpPr>
            <a:spLocks noChangeArrowheads="1" noChangeShapeType="1" noTextEdit="1"/>
          </p:cNvSpPr>
          <p:nvPr/>
        </p:nvSpPr>
        <p:spPr bwMode="auto">
          <a:xfrm>
            <a:off x="2849563" y="342900"/>
            <a:ext cx="5394325" cy="11414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 dirty="0">
                <a:solidFill>
                  <a:srgbClr val="FF00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cs typeface="FS_Wood"/>
              </a:rPr>
              <a:t>مهارة </a:t>
            </a:r>
            <a:r>
              <a:rPr lang="ar-SA" sz="3600" kern="10" dirty="0" smtClean="0">
                <a:solidFill>
                  <a:srgbClr val="FF00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cs typeface="FS_Wood"/>
              </a:rPr>
              <a:t>الترتيب</a:t>
            </a:r>
            <a:endParaRPr lang="ar-SA" sz="3600" kern="10" dirty="0">
              <a:solidFill>
                <a:srgbClr val="FF0066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cs typeface="FS_Wood"/>
            </a:endParaRP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95535" y="2941422"/>
            <a:ext cx="8352929" cy="168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685800" indent="-685800" algn="justLow">
              <a:lnSpc>
                <a:spcPct val="150000"/>
              </a:lnSpc>
              <a:buFont typeface="Wingdings" pitchFamily="2" charset="2"/>
              <a:buChar char="ü"/>
              <a:tabLst>
                <a:tab pos="457200" algn="l"/>
              </a:tabLst>
            </a:pPr>
            <a:r>
              <a:rPr lang="ar-SA" sz="3600" b="1" dirty="0" smtClean="0">
                <a:solidFill>
                  <a:srgbClr val="C00000"/>
                </a:solidFill>
                <a:latin typeface="Hacen Qatar" pitchFamily="2" charset="-78"/>
                <a:cs typeface="AdvertisingLight" pitchFamily="2" charset="-78"/>
              </a:rPr>
              <a:t>تساعدك على جمع المعلومات وتنظيمها وفقاً لمعيار معين.</a:t>
            </a:r>
          </a:p>
        </p:txBody>
      </p:sp>
      <p:sp>
        <p:nvSpPr>
          <p:cNvPr id="11269" name="WordArt 5"/>
          <p:cNvSpPr>
            <a:spLocks noChangeArrowheads="1" noChangeShapeType="1" noTextEdit="1"/>
          </p:cNvSpPr>
          <p:nvPr/>
        </p:nvSpPr>
        <p:spPr bwMode="auto">
          <a:xfrm>
            <a:off x="2051050" y="836439"/>
            <a:ext cx="4908550" cy="100838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ar-SA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الهدف من المهارة </a:t>
            </a:r>
          </a:p>
        </p:txBody>
      </p:sp>
      <p:pic>
        <p:nvPicPr>
          <p:cNvPr id="11273" name="Picture 9" descr="صورة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97152"/>
            <a:ext cx="1776412" cy="137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322014"/>
            <a:ext cx="7772400" cy="1018754"/>
          </a:xfrm>
        </p:spPr>
        <p:txBody>
          <a:bodyPr>
            <a:noAutofit/>
          </a:bodyPr>
          <a:lstStyle/>
          <a:p>
            <a:pPr marL="609600" indent="-609600" algn="ctr">
              <a:lnSpc>
                <a:spcPct val="220000"/>
              </a:lnSpc>
              <a:spcBef>
                <a:spcPct val="0"/>
              </a:spcBef>
              <a:buFontTx/>
              <a:buNone/>
            </a:pPr>
            <a:r>
              <a:rPr lang="ar-SA" sz="2800" b="1" dirty="0" smtClean="0">
                <a:solidFill>
                  <a:srgbClr val="00B0F0"/>
                </a:solidFill>
                <a:cs typeface="ACS  Fayrouz Bold" pitchFamily="2" charset="-78"/>
              </a:rPr>
              <a:t>المعايير</a:t>
            </a:r>
          </a:p>
          <a:p>
            <a:pPr marL="609600" indent="-609600" algn="ctr">
              <a:lnSpc>
                <a:spcPct val="220000"/>
              </a:lnSpc>
              <a:spcBef>
                <a:spcPct val="0"/>
              </a:spcBef>
              <a:buFontTx/>
              <a:buNone/>
            </a:pPr>
            <a:endParaRPr lang="ar-SA" sz="2800" b="1" dirty="0" smtClean="0">
              <a:solidFill>
                <a:srgbClr val="FF0066"/>
              </a:solidFill>
              <a:cs typeface="Simplified Arabic" pitchFamily="2" charset="-78"/>
            </a:endParaRPr>
          </a:p>
          <a:p>
            <a:pPr marL="609600" indent="-609600" algn="justLow">
              <a:lnSpc>
                <a:spcPct val="200000"/>
              </a:lnSpc>
              <a:spcBef>
                <a:spcPct val="0"/>
              </a:spcBef>
              <a:buClr>
                <a:srgbClr val="33CC33"/>
              </a:buClr>
              <a:buFont typeface="Wingdings" pitchFamily="2" charset="2"/>
              <a:buChar char="Ø"/>
            </a:pPr>
            <a:r>
              <a:rPr lang="ar-SA" sz="4000" b="1" dirty="0" smtClean="0">
                <a:solidFill>
                  <a:srgbClr val="FF0066"/>
                </a:solidFill>
                <a:cs typeface="Simplified Arabic" pitchFamily="2" charset="-78"/>
              </a:rPr>
              <a:t>خصائص وسمات معينة.</a:t>
            </a:r>
            <a:endParaRPr lang="ar-SA" sz="4000" b="1" dirty="0" smtClean="0">
              <a:solidFill>
                <a:srgbClr val="00B0F0"/>
              </a:solidFill>
              <a:cs typeface="ACS  Fayrouz Bold" pitchFamily="2" charset="-78"/>
            </a:endParaRPr>
          </a:p>
          <a:p>
            <a:pPr marL="609600" indent="-609600">
              <a:lnSpc>
                <a:spcPct val="220000"/>
              </a:lnSpc>
              <a:spcBef>
                <a:spcPct val="0"/>
              </a:spcBef>
              <a:buFont typeface="Wingdings" pitchFamily="2" charset="2"/>
              <a:buChar char="Ø"/>
            </a:pPr>
            <a:endParaRPr lang="ar-SA" sz="2800" b="1" dirty="0" smtClean="0">
              <a:solidFill>
                <a:srgbClr val="00B0F0"/>
              </a:solidFill>
              <a:cs typeface="ACS  Fayrouz Bold" pitchFamily="2" charset="-78"/>
            </a:endParaRPr>
          </a:p>
          <a:p>
            <a:pPr marL="609600" indent="-609600">
              <a:lnSpc>
                <a:spcPct val="220000"/>
              </a:lnSpc>
              <a:spcBef>
                <a:spcPct val="0"/>
              </a:spcBef>
              <a:buFont typeface="Wingdings" pitchFamily="2" charset="2"/>
              <a:buChar char="Ø"/>
            </a:pPr>
            <a:endParaRPr lang="en-US" sz="2800" b="1" dirty="0">
              <a:solidFill>
                <a:srgbClr val="00B0F0"/>
              </a:solidFill>
              <a:cs typeface="ACS  Fayrouz Bold" pitchFamily="2" charset="-78"/>
            </a:endParaRP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/>
              <a:t>لمياء الأحمد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04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شبكة">
  <a:themeElements>
    <a:clrScheme name="شبكة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شبكة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شبكة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0</TotalTime>
  <Words>491</Words>
  <Application>Microsoft Office PowerPoint</Application>
  <PresentationFormat>عرض على الشاشة (3:4)‏</PresentationFormat>
  <Paragraphs>179</Paragraphs>
  <Slides>20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1" baseType="lpstr">
      <vt:lpstr>شبكة</vt:lpstr>
      <vt:lpstr>عرض تقديمي في PowerPoint</vt:lpstr>
      <vt:lpstr>قوانين الصف</vt:lpstr>
      <vt:lpstr>مراجعة المهارة السابقة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ما المعيار الذي يمكن استخدامه مع النقود؟</vt:lpstr>
      <vt:lpstr>غاليتي تذكري ...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فائدة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من PowerPoint</dc:title>
  <dc:creator/>
  <cp:lastModifiedBy/>
  <cp:revision>121</cp:revision>
  <cp:lastPrinted>1601-01-01T00:00:00Z</cp:lastPrinted>
  <dcterms:created xsi:type="dcterms:W3CDTF">1601-01-01T00:00:00Z</dcterms:created>
  <dcterms:modified xsi:type="dcterms:W3CDTF">2013-09-30T07:11:51Z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i4>1025</vt:i4>
  </property>
</Properties>
</file>