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81" r:id="rId2"/>
    <p:sldId id="282" r:id="rId3"/>
    <p:sldId id="283" r:id="rId4"/>
    <p:sldId id="266" r:id="rId5"/>
    <p:sldId id="263" r:id="rId6"/>
    <p:sldId id="278" r:id="rId7"/>
    <p:sldId id="284" r:id="rId8"/>
    <p:sldId id="301" r:id="rId9"/>
    <p:sldId id="302" r:id="rId10"/>
    <p:sldId id="303" r:id="rId11"/>
    <p:sldId id="304" r:id="rId12"/>
    <p:sldId id="305" r:id="rId13"/>
    <p:sldId id="306" r:id="rId14"/>
    <p:sldId id="289" r:id="rId15"/>
    <p:sldId id="290" r:id="rId16"/>
    <p:sldId id="291" r:id="rId17"/>
    <p:sldId id="307" r:id="rId18"/>
    <p:sldId id="308" r:id="rId19"/>
    <p:sldId id="319" r:id="rId20"/>
    <p:sldId id="309" r:id="rId21"/>
    <p:sldId id="313" r:id="rId22"/>
    <p:sldId id="314" r:id="rId23"/>
    <p:sldId id="315" r:id="rId24"/>
    <p:sldId id="316" r:id="rId25"/>
    <p:sldId id="317" r:id="rId26"/>
    <p:sldId id="318" r:id="rId27"/>
    <p:sldId id="320" r:id="rId28"/>
    <p:sldId id="321" r:id="rId29"/>
    <p:sldId id="295" r:id="rId30"/>
    <p:sldId id="294" r:id="rId31"/>
    <p:sldId id="296" r:id="rId32"/>
    <p:sldId id="297" r:id="rId33"/>
    <p:sldId id="298" r:id="rId34"/>
    <p:sldId id="299" r:id="rId35"/>
    <p:sldId id="300" r:id="rId3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CC"/>
    <a:srgbClr val="FF0000"/>
    <a:srgbClr val="006600"/>
    <a:srgbClr val="FFCC00"/>
    <a:srgbClr val="FFFF00"/>
    <a:srgbClr val="003366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735FF519-6C92-473F-B035-CAA771ABD60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7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C695F-90D7-4217-B9CA-94CC2BEE4449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4BE96-E833-4DB9-8251-D6778A4B76D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1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202F1-9033-40FC-B74F-5C48DABB794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1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A8D77-833D-494C-BA60-2DB0B41EBC9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43EDD-8427-499B-8DB9-8470ADAED93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853F-5BC2-4732-AE73-C6534D342E8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29101-BB64-4349-9313-697D1D8478C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8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07B75-A65B-4554-80B6-BDB1F407181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8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A4D93-241A-4561-8433-4B4CD4236FC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1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7EE27-8C69-4CFB-9EDA-9AD04D1EE50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2126D-4207-4BFF-A306-143149B31BA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8DA84-3ECB-4625-BB11-B855B351BC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ar-SA" smtClean="0"/>
              <a:t>لمياء الأحمد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2980D027-EFF7-43F9-8546-BFEF753C3D5F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03350" y="620713"/>
            <a:ext cx="6480175" cy="496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مرحبا بك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تلميذتي العزيزة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2924944"/>
            <a:ext cx="7272808" cy="33123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3568" y="620688"/>
            <a:ext cx="7772400" cy="2556259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hangingPunct="1">
              <a:buFontTx/>
              <a:buNone/>
            </a:pPr>
            <a:r>
              <a:rPr lang="ar-SA" sz="4400" dirty="0" smtClean="0">
                <a:solidFill>
                  <a:srgbClr val="FF0000"/>
                </a:solidFill>
                <a:cs typeface="Hacen Qatar" pitchFamily="2" charset="-78"/>
              </a:rPr>
              <a:t>مدخل المهارة</a:t>
            </a: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en-US" sz="4400" dirty="0" smtClean="0">
              <a:solidFill>
                <a:srgbClr val="9933FF"/>
              </a:solidFill>
              <a:cs typeface="Arial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81675" y="1412777"/>
            <a:ext cx="6408712" cy="1296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defRPr/>
            </a:pPr>
            <a:r>
              <a:rPr lang="ar-SA" sz="2800" b="1" dirty="0" smtClean="0">
                <a:solidFill>
                  <a:srgbClr val="008000"/>
                </a:solidFill>
              </a:rPr>
              <a:t>إلى ماذا ترمز الألوان التالية؟</a:t>
            </a:r>
          </a:p>
        </p:txBody>
      </p:sp>
      <p:sp>
        <p:nvSpPr>
          <p:cNvPr id="12" name="سهم للأسفل 11"/>
          <p:cNvSpPr/>
          <p:nvPr/>
        </p:nvSpPr>
        <p:spPr>
          <a:xfrm rot="5400000">
            <a:off x="4734018" y="2906942"/>
            <a:ext cx="1836204" cy="288032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683568" y="4005064"/>
            <a:ext cx="290229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Rasheeq" pitchFamily="18" charset="-78"/>
                <a:cs typeface="ae_Rasheeq" pitchFamily="18" charset="-78"/>
              </a:rPr>
              <a:t>الصفاء:</a:t>
            </a:r>
          </a:p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Rasheeq" pitchFamily="18" charset="-78"/>
                <a:cs typeface="ae_Rasheeq" pitchFamily="18" charset="-78"/>
              </a:rPr>
              <a:t>جمع معلومات، كمبيوتر.......</a:t>
            </a:r>
            <a:endParaRPr lang="ar-S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Rasheeq" pitchFamily="18" charset="-78"/>
              <a:cs typeface="ae_Rasheeq" pitchFamily="18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3568" y="620688"/>
            <a:ext cx="7772400" cy="2556259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hangingPunct="1">
              <a:buFontTx/>
              <a:buNone/>
            </a:pPr>
            <a:r>
              <a:rPr lang="ar-SA" sz="4400" dirty="0" smtClean="0">
                <a:solidFill>
                  <a:srgbClr val="FF0000"/>
                </a:solidFill>
                <a:cs typeface="Hacen Qatar" pitchFamily="2" charset="-78"/>
              </a:rPr>
              <a:t>مدخل المهارة</a:t>
            </a: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en-US" sz="4400" dirty="0" smtClean="0">
              <a:solidFill>
                <a:srgbClr val="9933FF"/>
              </a:solidFill>
              <a:cs typeface="Arial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81675" y="1412777"/>
            <a:ext cx="6408712" cy="1296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defRPr/>
            </a:pPr>
            <a:r>
              <a:rPr lang="ar-SA" sz="2800" b="1" dirty="0" smtClean="0">
                <a:solidFill>
                  <a:srgbClr val="008000"/>
                </a:solidFill>
              </a:rPr>
              <a:t>إلى ماذا ترمز الألوان التالية؟</a:t>
            </a:r>
          </a:p>
        </p:txBody>
      </p:sp>
      <p:sp>
        <p:nvSpPr>
          <p:cNvPr id="12" name="سهم للأسفل 11"/>
          <p:cNvSpPr/>
          <p:nvPr/>
        </p:nvSpPr>
        <p:spPr>
          <a:xfrm rot="5400000">
            <a:off x="4734018" y="2906942"/>
            <a:ext cx="1836204" cy="2880320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683568" y="4005064"/>
            <a:ext cx="290229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  <a:latin typeface="ae_Rasheeq" pitchFamily="18" charset="-78"/>
                <a:cs typeface="ae_Rasheeq" pitchFamily="18" charset="-78"/>
              </a:rPr>
              <a:t>دفء:</a:t>
            </a:r>
          </a:p>
          <a:p>
            <a:r>
              <a:rPr lang="ar-SA" sz="2800" b="1" dirty="0" smtClean="0">
                <a:solidFill>
                  <a:srgbClr val="FF0000"/>
                </a:solidFill>
                <a:latin typeface="ae_Rasheeq" pitchFamily="18" charset="-78"/>
                <a:cs typeface="ae_Rasheeq" pitchFamily="18" charset="-78"/>
              </a:rPr>
              <a:t>عاطفة مشاعر.......</a:t>
            </a:r>
            <a:endParaRPr lang="ar-SA" sz="2800" b="1" dirty="0">
              <a:solidFill>
                <a:srgbClr val="FF0000"/>
              </a:solidFill>
              <a:latin typeface="ae_Rasheeq" pitchFamily="18" charset="-78"/>
              <a:cs typeface="ae_Rasheeq" pitchFamily="18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3568" y="620688"/>
            <a:ext cx="7772400" cy="2556259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hangingPunct="1">
              <a:buFontTx/>
              <a:buNone/>
            </a:pPr>
            <a:r>
              <a:rPr lang="ar-SA" sz="4400" dirty="0" smtClean="0">
                <a:solidFill>
                  <a:srgbClr val="FF0000"/>
                </a:solidFill>
                <a:cs typeface="Hacen Qatar" pitchFamily="2" charset="-78"/>
              </a:rPr>
              <a:t>مدخل المهارة</a:t>
            </a: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en-US" sz="4400" dirty="0" smtClean="0">
              <a:solidFill>
                <a:srgbClr val="9933FF"/>
              </a:solidFill>
              <a:cs typeface="Arial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81675" y="1412777"/>
            <a:ext cx="6408712" cy="1296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defRPr/>
            </a:pPr>
            <a:r>
              <a:rPr lang="ar-SA" sz="2800" b="1" dirty="0" smtClean="0">
                <a:solidFill>
                  <a:srgbClr val="008000"/>
                </a:solidFill>
              </a:rPr>
              <a:t>إلى ماذا ترمز الألوان التالية؟</a:t>
            </a:r>
          </a:p>
        </p:txBody>
      </p:sp>
      <p:sp>
        <p:nvSpPr>
          <p:cNvPr id="12" name="سهم للأسفل 11"/>
          <p:cNvSpPr/>
          <p:nvPr/>
        </p:nvSpPr>
        <p:spPr>
          <a:xfrm rot="5400000">
            <a:off x="4734018" y="2906942"/>
            <a:ext cx="1836204" cy="2880320"/>
          </a:xfrm>
          <a:prstGeom prst="downArrow">
            <a:avLst/>
          </a:prstGeom>
          <a:solidFill>
            <a:srgbClr val="00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683568" y="4005064"/>
            <a:ext cx="290229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6600"/>
                </a:solidFill>
                <a:latin typeface="ae_Rasheeq" pitchFamily="18" charset="-78"/>
                <a:cs typeface="ae_Rasheeq" pitchFamily="18" charset="-78"/>
              </a:rPr>
              <a:t>النبات:</a:t>
            </a:r>
          </a:p>
          <a:p>
            <a:r>
              <a:rPr lang="ar-SA" sz="2800" b="1" dirty="0" smtClean="0">
                <a:solidFill>
                  <a:srgbClr val="006600"/>
                </a:solidFill>
                <a:latin typeface="ae_Rasheeq" pitchFamily="18" charset="-78"/>
                <a:cs typeface="ae_Rasheeq" pitchFamily="18" charset="-78"/>
              </a:rPr>
              <a:t>الإنتاج، الإبداع.......</a:t>
            </a:r>
            <a:endParaRPr lang="ar-SA" sz="2800" b="1" dirty="0">
              <a:solidFill>
                <a:srgbClr val="006600"/>
              </a:solidFill>
              <a:latin typeface="ae_Rasheeq" pitchFamily="18" charset="-78"/>
              <a:cs typeface="ae_Rasheeq" pitchFamily="18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3568" y="620688"/>
            <a:ext cx="7772400" cy="2556259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hangingPunct="1">
              <a:buFontTx/>
              <a:buNone/>
            </a:pPr>
            <a:r>
              <a:rPr lang="ar-SA" sz="4400" dirty="0" smtClean="0">
                <a:solidFill>
                  <a:srgbClr val="FF0000"/>
                </a:solidFill>
                <a:cs typeface="Hacen Qatar" pitchFamily="2" charset="-78"/>
              </a:rPr>
              <a:t>مدخل المهارة</a:t>
            </a: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en-US" sz="4400" dirty="0" smtClean="0">
              <a:solidFill>
                <a:srgbClr val="9933FF"/>
              </a:solidFill>
              <a:cs typeface="Arial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81675" y="2852936"/>
            <a:ext cx="6408712" cy="1296143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 smtClean="0">
                <a:solidFill>
                  <a:srgbClr val="002060"/>
                </a:solidFill>
              </a:rPr>
              <a:t>كيف يمكن </a:t>
            </a:r>
            <a:r>
              <a:rPr lang="ar-SA" sz="3600" b="1" dirty="0" err="1" smtClean="0">
                <a:solidFill>
                  <a:srgbClr val="002060"/>
                </a:solidFill>
              </a:rPr>
              <a:t>إستخدام</a:t>
            </a:r>
            <a:r>
              <a:rPr lang="ar-SA" sz="3600" b="1" dirty="0" smtClean="0">
                <a:solidFill>
                  <a:srgbClr val="002060"/>
                </a:solidFill>
              </a:rPr>
              <a:t> الألوان في التفكير؟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91487" y="1556792"/>
            <a:ext cx="7561026" cy="2674938"/>
          </a:xfrm>
        </p:spPr>
        <p:txBody>
          <a:bodyPr rtlCol="1">
            <a:normAutofit fontScale="77500" lnSpcReduction="20000"/>
          </a:bodyPr>
          <a:lstStyle/>
          <a:p>
            <a:pPr marL="609600" indent="-609600" algn="ctr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6000" dirty="0" smtClean="0">
                <a:solidFill>
                  <a:srgbClr val="92D050"/>
                </a:solidFill>
                <a:cs typeface="PT Bold Broken" pitchFamily="2" charset="-78"/>
              </a:rPr>
              <a:t>من خلال ما سبق يمكننا </a:t>
            </a:r>
            <a:r>
              <a:rPr lang="ar-SA" sz="6000" dirty="0" err="1" smtClean="0">
                <a:solidFill>
                  <a:srgbClr val="92D050"/>
                </a:solidFill>
                <a:cs typeface="PT Bold Broken" pitchFamily="2" charset="-78"/>
              </a:rPr>
              <a:t>إستنتاج</a:t>
            </a:r>
            <a:r>
              <a:rPr lang="ar-SA" sz="6000" dirty="0" smtClean="0">
                <a:solidFill>
                  <a:srgbClr val="92D050"/>
                </a:solidFill>
                <a:cs typeface="PT Bold Broken" pitchFamily="2" charset="-78"/>
              </a:rPr>
              <a:t> مهارة اليوم</a:t>
            </a:r>
            <a:endParaRPr lang="en-US" sz="6000" dirty="0" smtClean="0">
              <a:solidFill>
                <a:srgbClr val="92D050"/>
              </a:solidFill>
              <a:cs typeface="PT Bold Broken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4293096"/>
            <a:ext cx="2143125" cy="2143125"/>
          </a:xfrm>
          <a:prstGeom prst="rect">
            <a:avLst/>
          </a:prstGeom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RNRC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AutoShape 7"/>
          <p:cNvSpPr>
            <a:spLocks noChangeArrowheads="1"/>
          </p:cNvSpPr>
          <p:nvPr/>
        </p:nvSpPr>
        <p:spPr bwMode="auto">
          <a:xfrm>
            <a:off x="2484438" y="2420938"/>
            <a:ext cx="6135687" cy="3744912"/>
          </a:xfrm>
          <a:prstGeom prst="flowChartManualInpu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Low"/>
            <a:r>
              <a:rPr lang="ar-SA" sz="2400" b="1" i="1" u="sng" dirty="0">
                <a:solidFill>
                  <a:srgbClr val="008000"/>
                </a:solidFill>
                <a:ea typeface="Times New Roman" pitchFamily="18" charset="0"/>
                <a:cs typeface="Andalus" pitchFamily="2" charset="-78"/>
              </a:rPr>
              <a:t>تعريفها:</a:t>
            </a:r>
            <a:endParaRPr lang="ar-SA" sz="2400" dirty="0">
              <a:solidFill>
                <a:srgbClr val="008000"/>
              </a:solidFill>
              <a:ea typeface="Times New Roman" pitchFamily="18" charset="0"/>
              <a:cs typeface="Andalus" pitchFamily="2" charset="-78"/>
            </a:endParaRPr>
          </a:p>
          <a:p>
            <a:pPr algn="justLow" eaLnBrk="0" hangingPunct="0"/>
            <a:r>
              <a:rPr lang="ar-SA" sz="4000" b="1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هي طريقة مميزة لتنمية القدرة على </a:t>
            </a:r>
            <a:r>
              <a:rPr lang="ar-SA" sz="4000" b="1" dirty="0" smtClean="0">
                <a:solidFill>
                  <a:srgbClr val="FF0000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التفكير بعدة أنماط</a:t>
            </a:r>
            <a:r>
              <a:rPr lang="ar-SA" sz="4000" b="1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، والمهارة في </a:t>
            </a:r>
            <a:r>
              <a:rPr lang="ar-SA" sz="4000" b="1" dirty="0" err="1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إستخدام</a:t>
            </a:r>
            <a:r>
              <a:rPr lang="ar-SA" sz="4000" b="1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كل نمط تفكير </a:t>
            </a:r>
            <a:r>
              <a:rPr lang="ar-SA" sz="4000" b="1" dirty="0" smtClean="0">
                <a:solidFill>
                  <a:srgbClr val="6600CC"/>
                </a:solidFill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حسب الموقف </a:t>
            </a:r>
            <a:r>
              <a:rPr lang="ar-SA" sz="4000" b="1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المناسب له.</a:t>
            </a:r>
            <a:endParaRPr lang="ar-SA" sz="4000" b="1" dirty="0">
              <a:latin typeface="ae_AlMohanad" pitchFamily="18" charset="-78"/>
              <a:ea typeface="Times New Roman" pitchFamily="18" charset="0"/>
              <a:cs typeface="ae_AlMohanad" pitchFamily="18" charset="-78"/>
            </a:endParaRPr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-36513" y="33338"/>
            <a:ext cx="712788" cy="2171700"/>
          </a:xfrm>
          <a:prstGeom prst="flowChartCollate">
            <a:avLst/>
          </a:prstGeom>
          <a:solidFill>
            <a:srgbClr val="FFFFFF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296863" y="-151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sp>
        <p:nvSpPr>
          <p:cNvPr id="9222" name="WordArt 11"/>
          <p:cNvSpPr>
            <a:spLocks noChangeArrowheads="1" noChangeShapeType="1" noTextEdit="1"/>
          </p:cNvSpPr>
          <p:nvPr/>
        </p:nvSpPr>
        <p:spPr bwMode="auto">
          <a:xfrm>
            <a:off x="2484439" y="342900"/>
            <a:ext cx="5759450" cy="1141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dvertisingExtraBold" pitchFamily="2" charset="-78"/>
              </a:rPr>
              <a:t>مهارة </a:t>
            </a:r>
            <a:r>
              <a:rPr lang="ar-SA" sz="3600" kern="10" dirty="0" smtClean="0"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dvertisingExtraBold" pitchFamily="2" charset="-78"/>
              </a:rPr>
              <a:t>القبعات الست</a:t>
            </a:r>
            <a:endParaRPr lang="ar-SA" sz="3600" kern="10" dirty="0"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dvertisingExtraBold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1981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68313" y="2708920"/>
            <a:ext cx="762317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685800" indent="-685800" algn="justLow">
              <a:lnSpc>
                <a:spcPct val="200000"/>
              </a:lnSpc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ar-SA" sz="2800" b="1" dirty="0" smtClean="0">
                <a:cs typeface="+mj-cs"/>
              </a:rPr>
              <a:t>توجه تفكيرك </a:t>
            </a:r>
            <a:r>
              <a:rPr lang="ar-SA" sz="2800" b="1" dirty="0" err="1" smtClean="0">
                <a:cs typeface="+mj-cs"/>
              </a:rPr>
              <a:t>لإتخاذ</a:t>
            </a:r>
            <a:r>
              <a:rPr lang="ar-SA" sz="2800" b="1" dirty="0" smtClean="0">
                <a:cs typeface="+mj-cs"/>
              </a:rPr>
              <a:t> </a:t>
            </a:r>
            <a:r>
              <a:rPr lang="ar-SA" sz="2800" b="1" dirty="0" smtClean="0">
                <a:solidFill>
                  <a:srgbClr val="CC0000"/>
                </a:solidFill>
                <a:cs typeface="+mj-cs"/>
              </a:rPr>
              <a:t>قرارات سليمة </a:t>
            </a:r>
            <a:r>
              <a:rPr lang="ar-SA" sz="2800" b="1" dirty="0" smtClean="0">
                <a:cs typeface="+mj-cs"/>
              </a:rPr>
              <a:t>وحلول </a:t>
            </a:r>
            <a:r>
              <a:rPr lang="ar-SA" sz="2800" b="1" dirty="0" smtClean="0">
                <a:solidFill>
                  <a:srgbClr val="00B050"/>
                </a:solidFill>
                <a:cs typeface="+mj-cs"/>
              </a:rPr>
              <a:t>ملائمة</a:t>
            </a:r>
            <a:r>
              <a:rPr lang="ar-SA" sz="2800" b="1" dirty="0" smtClean="0">
                <a:cs typeface="+mj-cs"/>
              </a:rPr>
              <a:t> لموضوع أو موقف ما.</a:t>
            </a:r>
            <a:endParaRPr lang="en-US" sz="4800" dirty="0">
              <a:latin typeface="Hacen Qatar" pitchFamily="2" charset="-78"/>
              <a:cs typeface="Hacen Qatar" pitchFamily="2" charset="-78"/>
            </a:endParaRPr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2051050" y="404391"/>
            <a:ext cx="4908550" cy="1368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ar-SA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الهدف من المهارة </a:t>
            </a:r>
          </a:p>
        </p:txBody>
      </p:sp>
      <p:pic>
        <p:nvPicPr>
          <p:cNvPr id="10244" name="Picture 9" descr="صورة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941888"/>
            <a:ext cx="17764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97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نجوم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5288" y="1074509"/>
            <a:ext cx="825182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ar-SA" sz="6000" b="1" i="1" u="sng" dirty="0">
                <a:solidFill>
                  <a:schemeClr val="accent1"/>
                </a:solidFill>
              </a:rPr>
              <a:t>من اكتشفها؟</a:t>
            </a:r>
          </a:p>
          <a:p>
            <a:pPr algn="ctr"/>
            <a:endParaRPr lang="en-US" sz="6000" b="1" i="1" u="sng" dirty="0">
              <a:solidFill>
                <a:schemeClr val="accent1"/>
              </a:solidFill>
            </a:endParaRPr>
          </a:p>
          <a:p>
            <a:pPr algn="justLow"/>
            <a:r>
              <a:rPr lang="ar-SA" sz="6000" dirty="0" smtClean="0">
                <a:solidFill>
                  <a:srgbClr val="CC0000"/>
                </a:solidFill>
              </a:rPr>
              <a:t>     القبعات الست هي </a:t>
            </a:r>
            <a:r>
              <a:rPr lang="ar-SA" sz="6000" dirty="0" err="1" smtClean="0">
                <a:solidFill>
                  <a:srgbClr val="CC0000"/>
                </a:solidFill>
              </a:rPr>
              <a:t>إستراتيجية</a:t>
            </a:r>
            <a:r>
              <a:rPr lang="ar-SA" sz="6000" dirty="0" smtClean="0">
                <a:solidFill>
                  <a:srgbClr val="CC0000"/>
                </a:solidFill>
              </a:rPr>
              <a:t> للتفكير صممها الطبيب البريطاني (إدوارد </a:t>
            </a:r>
            <a:r>
              <a:rPr lang="ar-SA" sz="6000" dirty="0" err="1" smtClean="0">
                <a:solidFill>
                  <a:srgbClr val="CC0000"/>
                </a:solidFill>
              </a:rPr>
              <a:t>ديبونو</a:t>
            </a:r>
            <a:r>
              <a:rPr lang="ar-SA" sz="6000" dirty="0" smtClean="0">
                <a:solidFill>
                  <a:srgbClr val="CC0000"/>
                </a:solidFill>
              </a:rPr>
              <a:t>).</a:t>
            </a:r>
            <a:endParaRPr lang="ar-SA" sz="6000" dirty="0">
              <a:solidFill>
                <a:srgbClr val="CC0000"/>
              </a:solidFill>
            </a:endParaRPr>
          </a:p>
        </p:txBody>
      </p:sp>
      <p:graphicFrame>
        <p:nvGraphicFramePr>
          <p:cNvPr id="2048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05600" y="533400"/>
          <a:ext cx="1981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Clip" r:id="rId4" imgW="8316720" imgH="4976640" progId="MS_ClipArt_Gallery.2">
                  <p:embed/>
                </p:oleObj>
              </mc:Choice>
              <mc:Fallback>
                <p:oleObj name="Clip" r:id="rId4" imgW="8316720" imgH="49766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3400"/>
                        <a:ext cx="1981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نجوم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9750" y="444184"/>
            <a:ext cx="80645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ar-SA" sz="6600" b="1" i="1" u="sng" dirty="0">
                <a:solidFill>
                  <a:srgbClr val="FFFF00"/>
                </a:solidFill>
              </a:rPr>
              <a:t>لماذا سميت قبعات؟</a:t>
            </a:r>
          </a:p>
          <a:p>
            <a:pPr algn="ctr"/>
            <a:endParaRPr lang="en-US" sz="6600" b="1" i="1" u="sng" dirty="0">
              <a:solidFill>
                <a:srgbClr val="FFFF00"/>
              </a:solidFill>
            </a:endParaRPr>
          </a:p>
          <a:p>
            <a:pPr marL="857250" indent="-857250" algn="justLow">
              <a:buFont typeface="Arial" pitchFamily="34" charset="0"/>
              <a:buChar char="•"/>
            </a:pPr>
            <a:r>
              <a:rPr lang="ar-SA" sz="6000" dirty="0" smtClean="0">
                <a:solidFill>
                  <a:schemeClr val="folHlink"/>
                </a:solidFill>
              </a:rPr>
              <a:t>لسهولة </a:t>
            </a:r>
            <a:r>
              <a:rPr lang="ar-SA" sz="6000" dirty="0">
                <a:solidFill>
                  <a:schemeClr val="folHlink"/>
                </a:solidFill>
              </a:rPr>
              <a:t>لبس القبعة </a:t>
            </a:r>
            <a:r>
              <a:rPr lang="ar-SA" sz="6000" dirty="0" smtClean="0">
                <a:solidFill>
                  <a:schemeClr val="folHlink"/>
                </a:solidFill>
              </a:rPr>
              <a:t>وخلعها.</a:t>
            </a:r>
          </a:p>
          <a:p>
            <a:pPr marL="857250" indent="-857250" algn="justLow">
              <a:buFont typeface="Arial" pitchFamily="34" charset="0"/>
              <a:buChar char="•"/>
            </a:pPr>
            <a:r>
              <a:rPr lang="ar-SA" sz="6000" dirty="0" smtClean="0">
                <a:solidFill>
                  <a:schemeClr val="folHlink"/>
                </a:solidFill>
              </a:rPr>
              <a:t>كما أنها الأقرب إلى الرأس.</a:t>
            </a:r>
          </a:p>
          <a:p>
            <a:pPr marL="857250" indent="-857250" algn="justLow">
              <a:buFont typeface="Arial" pitchFamily="34" charset="0"/>
              <a:buChar char="•"/>
            </a:pPr>
            <a:r>
              <a:rPr lang="ar-SA" sz="6000" dirty="0" smtClean="0">
                <a:solidFill>
                  <a:schemeClr val="folHlink"/>
                </a:solidFill>
              </a:rPr>
              <a:t>والرأس يحوي الدماغ الذي يقوم بوظيفة التفكير</a:t>
            </a:r>
            <a:r>
              <a:rPr lang="ar-SA" sz="6600" dirty="0" smtClean="0">
                <a:solidFill>
                  <a:schemeClr val="folHlink"/>
                </a:solidFill>
              </a:rPr>
              <a:t>.</a:t>
            </a:r>
            <a:endParaRPr lang="ar-SA" sz="6600" dirty="0">
              <a:solidFill>
                <a:schemeClr val="folHlink"/>
              </a:solidFill>
            </a:endParaRPr>
          </a:p>
        </p:txBody>
      </p:sp>
      <p:graphicFrame>
        <p:nvGraphicFramePr>
          <p:cNvPr id="2151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239000" y="0"/>
          <a:ext cx="1905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Clip" r:id="rId4" imgW="8316720" imgH="4976640" progId="MS_ClipArt_Gallery.2">
                  <p:embed/>
                </p:oleObj>
              </mc:Choice>
              <mc:Fallback>
                <p:oleObj name="Clip" r:id="rId4" imgW="8316720" imgH="49766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0"/>
                        <a:ext cx="1905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5715000"/>
          <a:ext cx="1905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Clip" r:id="rId6" imgW="8316720" imgH="4976640" progId="MS_ClipArt_Gallery.2">
                  <p:embed/>
                </p:oleObj>
              </mc:Choice>
              <mc:Fallback>
                <p:oleObj name="Clip" r:id="rId6" imgW="8316720" imgH="49766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00"/>
                        <a:ext cx="1905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نجوم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9750" y="490352"/>
            <a:ext cx="80645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ar-SA" sz="6600" b="1" i="1" u="sng" dirty="0">
                <a:solidFill>
                  <a:schemeClr val="accent1">
                    <a:lumMod val="90000"/>
                  </a:schemeClr>
                </a:solidFill>
              </a:rPr>
              <a:t>لماذا </a:t>
            </a:r>
            <a:r>
              <a:rPr lang="ar-SA" sz="6600" b="1" i="1" u="sng" dirty="0" smtClean="0">
                <a:solidFill>
                  <a:schemeClr val="accent1">
                    <a:lumMod val="90000"/>
                  </a:schemeClr>
                </a:solidFill>
              </a:rPr>
              <a:t>عددها ست؟</a:t>
            </a:r>
            <a:endParaRPr lang="ar-SA" sz="6600" b="1" i="1" u="sng" dirty="0">
              <a:solidFill>
                <a:schemeClr val="accent1">
                  <a:lumMod val="90000"/>
                </a:schemeClr>
              </a:solidFill>
            </a:endParaRPr>
          </a:p>
          <a:p>
            <a:pPr algn="ctr"/>
            <a:endParaRPr lang="en-US" sz="6600" b="1" i="1" u="sng" dirty="0">
              <a:solidFill>
                <a:srgbClr val="FFFF00"/>
              </a:solidFill>
            </a:endParaRPr>
          </a:p>
          <a:p>
            <a:pPr marL="857250" indent="-857250" algn="justLow">
              <a:buFont typeface="Arial" pitchFamily="34" charset="0"/>
              <a:buChar char="•"/>
            </a:pPr>
            <a:r>
              <a:rPr lang="ar-SA" sz="6000" dirty="0">
                <a:solidFill>
                  <a:schemeClr val="folHlink"/>
                </a:solidFill>
              </a:rPr>
              <a:t>لأن الطبيب البريطاني (إدوارد </a:t>
            </a:r>
            <a:r>
              <a:rPr lang="ar-SA" sz="6000" dirty="0" err="1">
                <a:solidFill>
                  <a:schemeClr val="folHlink"/>
                </a:solidFill>
              </a:rPr>
              <a:t>ديبونو</a:t>
            </a:r>
            <a:r>
              <a:rPr lang="ar-SA" sz="6000" dirty="0" smtClean="0">
                <a:solidFill>
                  <a:schemeClr val="folHlink"/>
                </a:solidFill>
              </a:rPr>
              <a:t>) يرى أن الرقم (6) أصغر رقم يمكن حفظه لمدة طويلة.</a:t>
            </a:r>
            <a:endParaRPr lang="ar-SA" sz="6600" dirty="0">
              <a:solidFill>
                <a:schemeClr val="folHlink"/>
              </a:solidFill>
            </a:endParaRPr>
          </a:p>
        </p:txBody>
      </p:sp>
      <p:graphicFrame>
        <p:nvGraphicFramePr>
          <p:cNvPr id="2151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239000" y="0"/>
          <a:ext cx="1905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6" name="Clip" r:id="rId4" imgW="8316720" imgH="4976640" progId="MS_ClipArt_Gallery.2">
                  <p:embed/>
                </p:oleObj>
              </mc:Choice>
              <mc:Fallback>
                <p:oleObj name="Clip" r:id="rId4" imgW="8316720" imgH="49766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0"/>
                        <a:ext cx="1905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5715000"/>
          <a:ext cx="1905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7" name="Clip" r:id="rId6" imgW="8316720" imgH="4976640" progId="MS_ClipArt_Gallery.2">
                  <p:embed/>
                </p:oleObj>
              </mc:Choice>
              <mc:Fallback>
                <p:oleObj name="Clip" r:id="rId6" imgW="8316720" imgH="49766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00"/>
                        <a:ext cx="1905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eaLnBrk="1" hangingPunct="1"/>
            <a:r>
              <a:rPr lang="ar-SA" dirty="0" smtClean="0">
                <a:solidFill>
                  <a:srgbClr val="9933FF"/>
                </a:solidFill>
                <a:cs typeface="Hacen Liner XL" pitchFamily="2" charset="-78"/>
              </a:rPr>
              <a:t>قوانين الصف</a:t>
            </a:r>
            <a:endParaRPr lang="en-US" dirty="0" smtClean="0">
              <a:solidFill>
                <a:srgbClr val="9933FF"/>
              </a:solidFill>
              <a:cs typeface="Hacen Liner XL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639341"/>
            <a:ext cx="8229600" cy="4525963"/>
          </a:xfrm>
        </p:spPr>
        <p:txBody>
          <a:bodyPr/>
          <a:lstStyle/>
          <a:p>
            <a:r>
              <a:rPr lang="ar-SA" sz="2400" dirty="0" smtClean="0">
                <a:solidFill>
                  <a:srgbClr val="FF6600"/>
                </a:solidFill>
                <a:cs typeface="AGA Mashq Regular" pitchFamily="2" charset="-78"/>
              </a:rPr>
              <a:t>التزمي الهدوء – لا تقاطعي زميلتك أثناء الحديث.</a:t>
            </a:r>
          </a:p>
          <a:p>
            <a:pPr eaLnBrk="1" hangingPunct="1"/>
            <a:r>
              <a:rPr lang="ar-SA" sz="2400" dirty="0" smtClean="0">
                <a:solidFill>
                  <a:srgbClr val="FF6600"/>
                </a:solidFill>
                <a:cs typeface="AGA Mashq Regular" pitchFamily="2" charset="-78"/>
              </a:rPr>
              <a:t>احترمي معلمتك و زميلاتك. </a:t>
            </a:r>
          </a:p>
          <a:p>
            <a:pPr eaLnBrk="1" hangingPunct="1"/>
            <a:r>
              <a:rPr lang="ar-SA" sz="2400" dirty="0" smtClean="0">
                <a:solidFill>
                  <a:srgbClr val="FF6600"/>
                </a:solidFill>
                <a:cs typeface="AGA Mashq Regular" pitchFamily="2" charset="-78"/>
              </a:rPr>
              <a:t>أحسني التعامل مع من حولك. </a:t>
            </a:r>
          </a:p>
          <a:p>
            <a:pPr eaLnBrk="1" hangingPunct="1"/>
            <a:r>
              <a:rPr lang="ar-SA" sz="2400" dirty="0" smtClean="0">
                <a:solidFill>
                  <a:srgbClr val="FF6600"/>
                </a:solidFill>
                <a:cs typeface="AGA Mashq Regular" pitchFamily="2" charset="-78"/>
              </a:rPr>
              <a:t>استأذني قبل أن تأخذي شيء ما. </a:t>
            </a:r>
          </a:p>
          <a:p>
            <a:pPr eaLnBrk="1" hangingPunct="1"/>
            <a:r>
              <a:rPr lang="ar-SA" sz="2400" dirty="0" smtClean="0">
                <a:solidFill>
                  <a:srgbClr val="FF6600"/>
                </a:solidFill>
                <a:cs typeface="AGA Mashq Regular" pitchFamily="2" charset="-78"/>
              </a:rPr>
              <a:t>لا تتلفظي بالعبارات السيئة.</a:t>
            </a:r>
          </a:p>
          <a:p>
            <a:pPr eaLnBrk="1" hangingPunct="1"/>
            <a:r>
              <a:rPr lang="ar-SA" sz="2400" dirty="0" smtClean="0">
                <a:solidFill>
                  <a:srgbClr val="FF6600"/>
                </a:solidFill>
                <a:cs typeface="AGA Mashq Regular" pitchFamily="2" charset="-78"/>
              </a:rPr>
              <a:t>استمعي للمعلمة جيدا أثناء الدرس.</a:t>
            </a:r>
          </a:p>
          <a:p>
            <a:pPr eaLnBrk="1" hangingPunct="1"/>
            <a:r>
              <a:rPr lang="ar-SA" sz="2400" dirty="0" smtClean="0">
                <a:solidFill>
                  <a:srgbClr val="FF6600"/>
                </a:solidFill>
                <a:cs typeface="AGA Mashq Regular" pitchFamily="2" charset="-78"/>
              </a:rPr>
              <a:t>حافظي على نظافتك و المكان. </a:t>
            </a:r>
          </a:p>
          <a:p>
            <a:pPr eaLnBrk="1" hangingPunct="1"/>
            <a:r>
              <a:rPr lang="ar-SA" sz="2400" dirty="0" smtClean="0">
                <a:solidFill>
                  <a:srgbClr val="FF6600"/>
                </a:solidFill>
                <a:cs typeface="AGA Mashq Regular" pitchFamily="2" charset="-78"/>
              </a:rPr>
              <a:t>التزمي بوقت الحصة. </a:t>
            </a:r>
          </a:p>
          <a:p>
            <a:pPr eaLnBrk="1" hangingPunct="1"/>
            <a:r>
              <a:rPr lang="ar-SA" sz="2400" dirty="0" smtClean="0">
                <a:solidFill>
                  <a:srgbClr val="FF6600"/>
                </a:solidFill>
                <a:cs typeface="AGA Mashq Regular" pitchFamily="2" charset="-78"/>
              </a:rPr>
              <a:t>لا تنتقدي أي فكرة و ابني على أفكار الآخرين.</a:t>
            </a:r>
          </a:p>
          <a:p>
            <a:pPr eaLnBrk="1" hangingPunct="1"/>
            <a:r>
              <a:rPr lang="ar-SA" sz="2400" dirty="0" smtClean="0">
                <a:solidFill>
                  <a:srgbClr val="FF6600"/>
                </a:solidFill>
                <a:cs typeface="AGA Mashq Regular" pitchFamily="2" charset="-78"/>
              </a:rPr>
              <a:t>حافظي على أدواتك الشخصية. </a:t>
            </a:r>
            <a:endParaRPr lang="en-US" sz="2400" dirty="0" smtClean="0">
              <a:solidFill>
                <a:srgbClr val="FF6600"/>
              </a:solidFill>
              <a:cs typeface="AGA Mashq Regular" pitchFamily="2" charset="-78"/>
            </a:endParaRPr>
          </a:p>
        </p:txBody>
      </p:sp>
      <p:pic>
        <p:nvPicPr>
          <p:cNvPr id="3076" name="Picture 4" descr="supplie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ou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82" y="260350"/>
            <a:ext cx="108108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worker1b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book_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78463"/>
            <a:ext cx="19446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choolclip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574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i6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462"/>
            <a:ext cx="5461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i6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996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نجوم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52509"/>
            <a:ext cx="914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ar-SA" sz="5400" b="1" i="1" u="sng" dirty="0">
                <a:solidFill>
                  <a:schemeClr val="accent1"/>
                </a:solidFill>
              </a:rPr>
              <a:t>هل نلبسها فعلاً؟</a:t>
            </a:r>
            <a:endParaRPr lang="en-US" sz="5400" b="1" i="1" u="sng" dirty="0">
              <a:solidFill>
                <a:schemeClr val="accent1"/>
              </a:solidFill>
            </a:endParaRPr>
          </a:p>
          <a:p>
            <a:pPr algn="justLow"/>
            <a:r>
              <a:rPr lang="ar-SA" sz="5400" dirty="0" smtClean="0">
                <a:solidFill>
                  <a:srgbClr val="FF6600"/>
                </a:solidFill>
              </a:rPr>
              <a:t>     هي </a:t>
            </a:r>
            <a:r>
              <a:rPr lang="ar-SA" sz="5400" dirty="0">
                <a:solidFill>
                  <a:srgbClr val="FF6600"/>
                </a:solidFill>
              </a:rPr>
              <a:t>وسيلة يستخدمها الفرد في معظم لحظات الحياة، وهي تركز على أن يكون التفكير عملية </a:t>
            </a:r>
            <a:r>
              <a:rPr lang="ar-SA" sz="5400" dirty="0">
                <a:solidFill>
                  <a:srgbClr val="FF0000"/>
                </a:solidFill>
              </a:rPr>
              <a:t>متعمدة.</a:t>
            </a:r>
            <a:endParaRPr lang="en-US" sz="5400" dirty="0">
              <a:solidFill>
                <a:srgbClr val="FF0000"/>
              </a:solidFill>
            </a:endParaRPr>
          </a:p>
          <a:p>
            <a:pPr algn="justLow"/>
            <a:r>
              <a:rPr lang="ar-SA" sz="5400" dirty="0">
                <a:solidFill>
                  <a:srgbClr val="FF6600"/>
                </a:solidFill>
              </a:rPr>
              <a:t>فالشخص مثلاً عندما يلبس قبعة الحزن يجب أن يكون حزيناً وعندما يلبس قبعة الفرح يجب أن يفرح، وهكذا بالنسبة لباقي القبعات.</a:t>
            </a:r>
          </a:p>
        </p:txBody>
      </p:sp>
      <p:graphicFrame>
        <p:nvGraphicFramePr>
          <p:cNvPr id="2253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5791200"/>
          <a:ext cx="274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Clip" r:id="rId4" imgW="8316720" imgH="4976640" progId="MS_ClipArt_Gallery.2">
                  <p:embed/>
                </p:oleObj>
              </mc:Choice>
              <mc:Fallback>
                <p:oleObj name="Clip" r:id="rId4" imgW="8316720" imgH="49766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91200"/>
                        <a:ext cx="2743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0825" y="260350"/>
          <a:ext cx="8569325" cy="633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Clip" r:id="rId3" imgW="8316720" imgH="4976640" progId="MS_ClipArt_Gallery.2">
                  <p:embed/>
                </p:oleObj>
              </mc:Choice>
              <mc:Fallback>
                <p:oleObj name="Clip" r:id="rId3" imgW="8316720" imgH="49766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0350"/>
                        <a:ext cx="8569325" cy="633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76600" y="2060575"/>
            <a:ext cx="29527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dirty="0"/>
              <a:t>ــ يحرص على كل جديد من أفكار و تجارب و مفاهيم</a:t>
            </a:r>
            <a:r>
              <a:rPr lang="en-US" dirty="0"/>
              <a:t> . </a:t>
            </a:r>
            <a:br>
              <a:rPr lang="en-US" dirty="0"/>
            </a:br>
            <a:r>
              <a:rPr lang="ar-SA" dirty="0"/>
              <a:t>ــ مستعد للتحمل المخاطر و النتائج المترتبة</a:t>
            </a:r>
            <a:r>
              <a:rPr lang="en-US" dirty="0"/>
              <a:t> . </a:t>
            </a:r>
            <a:br>
              <a:rPr lang="en-US" dirty="0"/>
            </a:br>
            <a:r>
              <a:rPr lang="ar-SA" dirty="0"/>
              <a:t>ــ دائما يسعى للتطوير و العمل على التغيير</a:t>
            </a:r>
            <a:r>
              <a:rPr lang="en-US" dirty="0"/>
              <a:t> . </a:t>
            </a:r>
            <a:br>
              <a:rPr lang="en-US" dirty="0"/>
            </a:br>
            <a:r>
              <a:rPr lang="ar-SA" dirty="0"/>
              <a:t>ــ يستعمل و سائل و </a:t>
            </a:r>
            <a:r>
              <a:rPr lang="ar-SA"/>
              <a:t>عبارات </a:t>
            </a:r>
            <a:r>
              <a:rPr lang="ar-SA" smtClean="0"/>
              <a:t>إبداعية </a:t>
            </a:r>
            <a:r>
              <a:rPr lang="ar-SA" dirty="0"/>
              <a:t>مثل ( ماذا لو , هل , كيف , ربما</a:t>
            </a:r>
            <a:r>
              <a:rPr lang="en-US" dirty="0"/>
              <a:t> </a:t>
            </a:r>
            <a:r>
              <a:rPr lang="ar-SA" dirty="0"/>
              <a:t>…..</a:t>
            </a:r>
            <a:r>
              <a:rPr lang="en-US" dirty="0"/>
              <a:t> </a:t>
            </a:r>
            <a:r>
              <a:rPr lang="ar-SA" dirty="0"/>
              <a:t>) .</a:t>
            </a:r>
          </a:p>
          <a:p>
            <a:pPr>
              <a:spcBef>
                <a:spcPct val="50000"/>
              </a:spcBef>
            </a:pPr>
            <a:r>
              <a:rPr lang="ar-SA" dirty="0"/>
              <a:t>ــ يعطي من الوقت و الجهد للبحث عن الأفكار و البدائل الجديدة</a:t>
            </a:r>
            <a:r>
              <a:rPr lang="en-US" dirty="0"/>
              <a:t> 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 rot="2686519">
            <a:off x="617538" y="4264025"/>
            <a:ext cx="3044825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التفكير الإبداعي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 rot="-776656">
            <a:off x="7019925" y="54451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6600"/>
                </a:solidFill>
                <a:cs typeface="Old Antic Bold" pitchFamily="2" charset="-78"/>
              </a:rPr>
              <a:t>مـوهـبـة</a:t>
            </a:r>
            <a:endParaRPr lang="en-US" b="1">
              <a:solidFill>
                <a:srgbClr val="006600"/>
              </a:solidFill>
              <a:cs typeface="Old Antic Bold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3850" y="333375"/>
          <a:ext cx="8208963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Clip" r:id="rId3" imgW="8316720" imgH="4976640" progId="MS_ClipArt_Gallery.2">
                  <p:embed/>
                </p:oleObj>
              </mc:Choice>
              <mc:Fallback>
                <p:oleObj name="Clip" r:id="rId3" imgW="8316720" imgH="49766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33375"/>
                        <a:ext cx="8208963" cy="619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348038" y="1916113"/>
            <a:ext cx="2592387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>
                <a:solidFill>
                  <a:srgbClr val="006600"/>
                </a:solidFill>
              </a:rPr>
              <a:t>ــ متفائل و إيجابي و مستعد للتجريب</a:t>
            </a:r>
            <a:r>
              <a:rPr lang="en-US" sz="2000">
                <a:solidFill>
                  <a:srgbClr val="006600"/>
                </a:solidFill>
              </a:rPr>
              <a:t> . </a:t>
            </a:r>
            <a:br>
              <a:rPr lang="en-US" sz="2000">
                <a:solidFill>
                  <a:srgbClr val="006600"/>
                </a:solidFill>
              </a:rPr>
            </a:br>
            <a:r>
              <a:rPr lang="ar-SA" sz="2000">
                <a:solidFill>
                  <a:srgbClr val="006600"/>
                </a:solidFill>
              </a:rPr>
              <a:t>ــ يركز على احتمالات النجاح و يقلل احتمالات الفشل</a:t>
            </a:r>
            <a:r>
              <a:rPr lang="en-US" sz="2000">
                <a:solidFill>
                  <a:srgbClr val="006600"/>
                </a:solidFill>
              </a:rPr>
              <a:t> . </a:t>
            </a:r>
            <a:br>
              <a:rPr lang="en-US" sz="2000">
                <a:solidFill>
                  <a:srgbClr val="006600"/>
                </a:solidFill>
              </a:rPr>
            </a:br>
            <a:r>
              <a:rPr lang="ar-SA" sz="2000">
                <a:solidFill>
                  <a:srgbClr val="006600"/>
                </a:solidFill>
              </a:rPr>
              <a:t>ــ لا يستعمل المشاعر و الانفعالات بوضوح بل يستعمل المنطق بصوره إيجابية</a:t>
            </a:r>
            <a:r>
              <a:rPr lang="en-US" sz="2000">
                <a:solidFill>
                  <a:srgbClr val="006600"/>
                </a:solidFill>
              </a:rPr>
              <a:t> . </a:t>
            </a:r>
            <a:br>
              <a:rPr lang="en-US" sz="2000">
                <a:solidFill>
                  <a:srgbClr val="006600"/>
                </a:solidFill>
              </a:rPr>
            </a:br>
            <a:r>
              <a:rPr lang="ar-SA" sz="2000">
                <a:solidFill>
                  <a:srgbClr val="006600"/>
                </a:solidFill>
              </a:rPr>
              <a:t>ــ يهتم بالفرص المتاحة و يحرص على استغلالها</a:t>
            </a:r>
            <a:r>
              <a:rPr lang="en-US" sz="2000">
                <a:solidFill>
                  <a:srgbClr val="006600"/>
                </a:solidFill>
              </a:rPr>
              <a:t> . </a:t>
            </a:r>
            <a:br>
              <a:rPr lang="en-US" sz="2000">
                <a:solidFill>
                  <a:srgbClr val="006600"/>
                </a:solidFill>
              </a:rPr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 rot="3082286">
            <a:off x="631032" y="4129881"/>
            <a:ext cx="3090862" cy="1546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2317714" scaled="1"/>
                </a:gradFill>
                <a:latin typeface="Impact"/>
              </a:rPr>
              <a:t>التفكير الإيجابي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 rot="-776656">
            <a:off x="7019925" y="53006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6600"/>
                </a:solidFill>
                <a:cs typeface="Old Antic Bold" pitchFamily="2" charset="-78"/>
              </a:rPr>
              <a:t>مـوهـبـة</a:t>
            </a:r>
            <a:endParaRPr lang="en-US" b="1">
              <a:solidFill>
                <a:srgbClr val="006600"/>
              </a:solidFill>
              <a:cs typeface="Old Antic Bold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388" y="476250"/>
          <a:ext cx="8640762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Clip" r:id="rId3" imgW="8316720" imgH="4976640" progId="MS_ClipArt_Gallery.2">
                  <p:embed/>
                </p:oleObj>
              </mc:Choice>
              <mc:Fallback>
                <p:oleObj name="Clip" r:id="rId3" imgW="8316720" imgH="49766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76250"/>
                        <a:ext cx="8640762" cy="590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32138" y="2060575"/>
            <a:ext cx="29527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>
                <a:solidFill>
                  <a:srgbClr val="FFFF00"/>
                </a:solidFill>
              </a:rPr>
              <a:t>ــ دائما يظهر أحاسيسه و انفعالاته بسبب و بدون سبب</a:t>
            </a:r>
            <a:r>
              <a:rPr lang="en-US">
                <a:solidFill>
                  <a:srgbClr val="FFFF00"/>
                </a:solidFill>
              </a:rPr>
              <a:t> . </a:t>
            </a:r>
            <a:br>
              <a:rPr lang="en-US">
                <a:solidFill>
                  <a:srgbClr val="FFFF00"/>
                </a:solidFill>
              </a:rPr>
            </a:br>
            <a:r>
              <a:rPr lang="ar-SA">
                <a:solidFill>
                  <a:srgbClr val="FFFF00"/>
                </a:solidFill>
              </a:rPr>
              <a:t>ــ يهتم بالمشاعر حتى لو لم تدعم بالحقائق و المعلومات</a:t>
            </a:r>
            <a:r>
              <a:rPr lang="en-US">
                <a:solidFill>
                  <a:srgbClr val="FFFF00"/>
                </a:solidFill>
              </a:rPr>
              <a:t> . </a:t>
            </a:r>
            <a:br>
              <a:rPr lang="en-US">
                <a:solidFill>
                  <a:srgbClr val="FFFF00"/>
                </a:solidFill>
              </a:rPr>
            </a:br>
            <a:r>
              <a:rPr lang="ar-SA">
                <a:solidFill>
                  <a:srgbClr val="FFFF00"/>
                </a:solidFill>
              </a:rPr>
              <a:t>ــ يميل للجانب الإنساني أو العاطفي و آرائه و تفكيره تكون على أساس عاطفي وليس منطقي</a:t>
            </a:r>
            <a:r>
              <a:rPr lang="en-US">
                <a:solidFill>
                  <a:srgbClr val="FFFF00"/>
                </a:solidFill>
              </a:rPr>
              <a:t> . </a:t>
            </a:r>
            <a:br>
              <a:rPr lang="en-US">
                <a:solidFill>
                  <a:srgbClr val="FFFF00"/>
                </a:solidFill>
              </a:rPr>
            </a:br>
            <a:r>
              <a:rPr lang="ar-SA">
                <a:solidFill>
                  <a:srgbClr val="FFFF00"/>
                </a:solidFill>
              </a:rPr>
              <a:t>ــ قد لا يدري من يرتدي القبعة الحمراء انه يرتديها , لطغيان ميله العاطفي</a:t>
            </a:r>
            <a:r>
              <a:rPr lang="en-US">
                <a:solidFill>
                  <a:srgbClr val="FFFF00"/>
                </a:solidFill>
              </a:rPr>
              <a:t> . </a:t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/>
            </a:r>
            <a:br>
              <a:rPr lang="en-US">
                <a:solidFill>
                  <a:schemeClr val="folHlink"/>
                </a:solidFill>
              </a:rPr>
            </a:b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4102" name="WordArt 6" descr="عمودي ضيق"/>
          <p:cNvSpPr>
            <a:spLocks noChangeArrowheads="1" noChangeShapeType="1" noTextEdit="1"/>
          </p:cNvSpPr>
          <p:nvPr/>
        </p:nvSpPr>
        <p:spPr bwMode="auto">
          <a:xfrm rot="3148434">
            <a:off x="788988" y="3756025"/>
            <a:ext cx="2708275" cy="16224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التفكير العاطفي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-776656">
            <a:off x="7019925" y="53006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CC0000"/>
                </a:solidFill>
                <a:cs typeface="Old Antic Bold" pitchFamily="2" charset="-78"/>
              </a:rPr>
              <a:t>مـوهـبـة</a:t>
            </a:r>
            <a:endParaRPr lang="en-US" b="1">
              <a:solidFill>
                <a:srgbClr val="CC0000"/>
              </a:solidFill>
              <a:cs typeface="Old Antic Bold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0825" y="476250"/>
          <a:ext cx="8497888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Clip" r:id="rId3" imgW="8316720" imgH="4976640" progId="MS_ClipArt_Gallery.2">
                  <p:embed/>
                </p:oleObj>
              </mc:Choice>
              <mc:Fallback>
                <p:oleObj name="Clip" r:id="rId3" imgW="8316720" imgH="49766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6250"/>
                        <a:ext cx="8497888" cy="590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19475" y="2420938"/>
            <a:ext cx="26654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>
                <a:solidFill>
                  <a:srgbClr val="003366"/>
                </a:solidFill>
              </a:rPr>
              <a:t>ــ يبرمج و يرتب خطواته بشكل دقيق</a:t>
            </a:r>
            <a:r>
              <a:rPr lang="en-US" sz="2000">
                <a:solidFill>
                  <a:srgbClr val="003366"/>
                </a:solidFill>
              </a:rPr>
              <a:t> . </a:t>
            </a:r>
            <a:br>
              <a:rPr lang="en-US" sz="2000">
                <a:solidFill>
                  <a:srgbClr val="003366"/>
                </a:solidFill>
              </a:rPr>
            </a:br>
            <a:r>
              <a:rPr lang="ar-SA" sz="2000">
                <a:solidFill>
                  <a:srgbClr val="003366"/>
                </a:solidFill>
              </a:rPr>
              <a:t>ــ يتميز بالمسئولية و الإدارة في أغلب الأمور</a:t>
            </a:r>
            <a:r>
              <a:rPr lang="en-US" sz="2000">
                <a:solidFill>
                  <a:srgbClr val="003366"/>
                </a:solidFill>
              </a:rPr>
              <a:t> . </a:t>
            </a:r>
            <a:br>
              <a:rPr lang="en-US" sz="2000">
                <a:solidFill>
                  <a:srgbClr val="003366"/>
                </a:solidFill>
              </a:rPr>
            </a:br>
            <a:r>
              <a:rPr lang="ar-SA" sz="2000">
                <a:solidFill>
                  <a:srgbClr val="003366"/>
                </a:solidFill>
              </a:rPr>
              <a:t>ــ يتقبل جميع الآراء و يحللها ثم يقتنع بها</a:t>
            </a:r>
            <a:r>
              <a:rPr lang="en-US" sz="2000">
                <a:solidFill>
                  <a:srgbClr val="003366"/>
                </a:solidFill>
              </a:rPr>
              <a:t> . </a:t>
            </a:r>
            <a:br>
              <a:rPr lang="en-US" sz="2000">
                <a:solidFill>
                  <a:srgbClr val="003366"/>
                </a:solidFill>
              </a:rPr>
            </a:br>
            <a:r>
              <a:rPr lang="ar-SA" sz="2000">
                <a:solidFill>
                  <a:srgbClr val="003366"/>
                </a:solidFill>
              </a:rPr>
              <a:t>ــ يستطيع أن يرى قبعات الآخرين ويحترمهم و يميزهم</a:t>
            </a:r>
            <a:r>
              <a:rPr lang="en-US" sz="2000"/>
              <a:t> . 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 rot="2801081">
            <a:off x="746126" y="4230687"/>
            <a:ext cx="2881312" cy="989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ar-SA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rPr>
              <a:t>التفكير المنظم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 rot="-776656">
            <a:off x="7019925" y="52292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003366"/>
                </a:solidFill>
                <a:cs typeface="Old Antic Bold" pitchFamily="2" charset="-78"/>
              </a:rPr>
              <a:t>مـوهـبـة</a:t>
            </a:r>
            <a:endParaRPr lang="en-US" b="1">
              <a:solidFill>
                <a:srgbClr val="003366"/>
              </a:solidFill>
              <a:cs typeface="Old Antic Bold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0825" y="476250"/>
          <a:ext cx="8424863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Clip" r:id="rId3" imgW="8316720" imgH="4976640" progId="MS_ClipArt_Gallery.2">
                  <p:embed/>
                </p:oleObj>
              </mc:Choice>
              <mc:Fallback>
                <p:oleObj name="Clip" r:id="rId3" imgW="8316720" imgH="49766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6250"/>
                        <a:ext cx="8424863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92500" y="2781300"/>
            <a:ext cx="252095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dirty="0"/>
              <a:t>ــ يجيب إجابات مباشرة</a:t>
            </a:r>
          </a:p>
          <a:p>
            <a:pPr>
              <a:spcBef>
                <a:spcPct val="50000"/>
              </a:spcBef>
            </a:pPr>
            <a:r>
              <a:rPr lang="ar-SA" dirty="0"/>
              <a:t>و محددة على الأسئلة</a:t>
            </a:r>
            <a:r>
              <a:rPr lang="en-US" dirty="0"/>
              <a:t> . </a:t>
            </a:r>
            <a:br>
              <a:rPr lang="en-US" dirty="0"/>
            </a:br>
            <a:r>
              <a:rPr lang="ar-SA" dirty="0"/>
              <a:t>ــ ينصت جيدا , متجرد من العواطف</a:t>
            </a:r>
            <a:r>
              <a:rPr lang="en-US" dirty="0"/>
              <a:t> . </a:t>
            </a:r>
            <a:br>
              <a:rPr lang="en-US" dirty="0"/>
            </a:br>
            <a:r>
              <a:rPr lang="ar-SA" dirty="0"/>
              <a:t>ــ يهتم بالوقائع و الأرقام و الإحصاءات</a:t>
            </a:r>
            <a:r>
              <a:rPr lang="en-US" dirty="0"/>
              <a:t> . </a:t>
            </a:r>
            <a:br>
              <a:rPr lang="en-US" dirty="0"/>
            </a:br>
            <a:r>
              <a:rPr lang="ar-SA" dirty="0"/>
              <a:t>ــ يمثل دور الكمبيوتر في إعطاء المعلومات أو تلقيها</a:t>
            </a:r>
            <a:r>
              <a:rPr lang="en-US" dirty="0"/>
              <a:t> 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 rot="2727827">
            <a:off x="493713" y="3776662"/>
            <a:ext cx="3170238" cy="14398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706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ar-SA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2672173" scaled="1"/>
                </a:gradFill>
                <a:latin typeface="Times New Roman"/>
                <a:cs typeface="Times New Roman"/>
              </a:rPr>
              <a:t>التـفـكير المحـايد 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 rot="-776656">
            <a:off x="7019925" y="5157788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cs typeface="Old Antic Bold" pitchFamily="2" charset="-78"/>
              </a:rPr>
              <a:t>مـوهـبـة</a:t>
            </a:r>
            <a:endParaRPr lang="en-US" b="1">
              <a:cs typeface="Old Antic Bold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0825" y="476250"/>
          <a:ext cx="8424863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Clip" r:id="rId3" imgW="8316720" imgH="4976640" progId="MS_ClipArt_Gallery.2">
                  <p:embed/>
                </p:oleObj>
              </mc:Choice>
              <mc:Fallback>
                <p:oleObj name="Clip" r:id="rId3" imgW="8316720" imgH="49766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6250"/>
                        <a:ext cx="8424863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95738" y="2205038"/>
            <a:ext cx="2160587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>
                <a:solidFill>
                  <a:schemeClr val="bg1"/>
                </a:solidFill>
              </a:rPr>
              <a:t>ــ التشاؤم و عدم</a:t>
            </a:r>
          </a:p>
          <a:p>
            <a:pPr>
              <a:spcBef>
                <a:spcPct val="50000"/>
              </a:spcBef>
            </a:pPr>
            <a:r>
              <a:rPr lang="ar-SA">
                <a:solidFill>
                  <a:schemeClr val="bg1"/>
                </a:solidFill>
              </a:rPr>
              <a:t>التفاؤل باحتمالات النجاح .</a:t>
            </a: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ar-SA">
                <a:solidFill>
                  <a:schemeClr val="bg1"/>
                </a:solidFill>
              </a:rPr>
              <a:t>ــ دائم ينتقد الأداء</a:t>
            </a:r>
            <a:r>
              <a:rPr lang="en-US">
                <a:solidFill>
                  <a:schemeClr val="bg1"/>
                </a:solidFill>
              </a:rPr>
              <a:t> . </a:t>
            </a:r>
            <a:br>
              <a:rPr lang="en-US">
                <a:solidFill>
                  <a:schemeClr val="bg1"/>
                </a:solidFill>
              </a:rPr>
            </a:br>
            <a:r>
              <a:rPr lang="ar-SA">
                <a:solidFill>
                  <a:schemeClr val="bg1"/>
                </a:solidFill>
              </a:rPr>
              <a:t>ــ يركز على العوائق و التجارب الفاشلة و يكون أسيرها</a:t>
            </a:r>
            <a:r>
              <a:rPr lang="en-US">
                <a:solidFill>
                  <a:schemeClr val="bg1"/>
                </a:solidFill>
              </a:rPr>
              <a:t> . </a:t>
            </a:r>
            <a:br>
              <a:rPr lang="en-US">
                <a:solidFill>
                  <a:schemeClr val="bg1"/>
                </a:solidFill>
              </a:rPr>
            </a:br>
            <a:r>
              <a:rPr lang="ar-SA">
                <a:solidFill>
                  <a:schemeClr val="bg1"/>
                </a:solidFill>
              </a:rPr>
              <a:t>ــ يستعمل المنطق الصحيح و أحيانا الغير صحيح في      	انتقاداته</a:t>
            </a:r>
            <a:r>
              <a:rPr lang="en-US">
                <a:solidFill>
                  <a:schemeClr val="bg1"/>
                </a:solidFill>
              </a:rPr>
              <a:t> . </a:t>
            </a:r>
            <a:br>
              <a:rPr lang="en-US">
                <a:solidFill>
                  <a:schemeClr val="bg1"/>
                </a:solidFill>
              </a:rPr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 rot="2890789">
            <a:off x="896144" y="4117182"/>
            <a:ext cx="2613025" cy="877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spc="720">
                <a:gradFill rotWithShape="0">
                  <a:gsLst>
                    <a:gs pos="0">
                      <a:srgbClr val="D7D7D7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التفكير السلبي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-776656">
            <a:off x="6948488" y="515778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>
                <a:solidFill>
                  <a:srgbClr val="D7D7D7"/>
                </a:solidFill>
                <a:cs typeface="Old Antic Bold" pitchFamily="2" charset="-78"/>
              </a:rPr>
              <a:t>مـوهـبـة</a:t>
            </a:r>
            <a:endParaRPr lang="en-US" b="1">
              <a:solidFill>
                <a:srgbClr val="D7D7D7"/>
              </a:solidFill>
              <a:cs typeface="Old Antic Bold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7008" r="15090" b="8402"/>
          <a:stretch/>
        </p:blipFill>
        <p:spPr bwMode="auto">
          <a:xfrm>
            <a:off x="1" y="7289"/>
            <a:ext cx="9144000" cy="659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9" t="12705" r="28915" b="9326"/>
          <a:stretch/>
        </p:blipFill>
        <p:spPr bwMode="auto">
          <a:xfrm>
            <a:off x="0" y="116632"/>
            <a:ext cx="9144000" cy="673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t="10656" r="32487" b="14960"/>
          <a:stretch/>
        </p:blipFill>
        <p:spPr bwMode="auto">
          <a:xfrm>
            <a:off x="179512" y="332656"/>
            <a:ext cx="875105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2420938"/>
            <a:ext cx="77724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8000" dirty="0" smtClean="0">
                <a:solidFill>
                  <a:srgbClr val="FF0066"/>
                </a:solidFill>
                <a:cs typeface="Hacen Dalal" pitchFamily="2" charset="-78"/>
              </a:rPr>
              <a:t>مراجعة المهمة المنزلية</a:t>
            </a:r>
            <a:endParaRPr lang="en-US" sz="8000" dirty="0" smtClean="0">
              <a:solidFill>
                <a:srgbClr val="FF0066"/>
              </a:solidFill>
              <a:cs typeface="Hacen Dalal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23850" y="1279525"/>
            <a:ext cx="8532813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Low">
              <a:buFontTx/>
              <a:buChar char="•"/>
              <a:tabLst>
                <a:tab pos="228600" algn="l"/>
              </a:tabLst>
            </a:pPr>
            <a:r>
              <a:rPr lang="ar-SA" sz="4000" dirty="0">
                <a:solidFill>
                  <a:srgbClr val="008080"/>
                </a:solidFill>
                <a:cs typeface="Hacen Liner XL" pitchFamily="2" charset="-78"/>
              </a:rPr>
              <a:t>الانضمام</a:t>
            </a:r>
            <a:r>
              <a:rPr lang="ar-SA" sz="40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 إلى </a:t>
            </a:r>
            <a:r>
              <a:rPr lang="ar-SA" sz="4000" dirty="0">
                <a:solidFill>
                  <a:srgbClr val="3399FF"/>
                </a:solidFill>
                <a:latin typeface="Hacen Liner XL" pitchFamily="2" charset="-78"/>
                <a:cs typeface="Hacen Liner XL" pitchFamily="2" charset="-78"/>
              </a:rPr>
              <a:t>مجموعات و تحديد الأدوار</a:t>
            </a:r>
            <a:r>
              <a:rPr lang="ar-SA" sz="40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.</a:t>
            </a:r>
            <a:endParaRPr lang="en-US" sz="4000" dirty="0">
              <a:solidFill>
                <a:srgbClr val="008080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buFontTx/>
              <a:buChar char="•"/>
              <a:tabLst>
                <a:tab pos="228600" algn="l"/>
              </a:tabLst>
            </a:pPr>
            <a:r>
              <a:rPr lang="ar-SA" sz="40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التفاعل بجدية للوصول إلى </a:t>
            </a:r>
            <a:r>
              <a:rPr lang="ar-SA" sz="4000" dirty="0">
                <a:solidFill>
                  <a:srgbClr val="33CC33"/>
                </a:solidFill>
                <a:latin typeface="Hacen Liner XL" pitchFamily="2" charset="-78"/>
                <a:cs typeface="Hacen Liner XL" pitchFamily="2" charset="-78"/>
              </a:rPr>
              <a:t>إجابات ناضجة و مميزة.</a:t>
            </a:r>
            <a:endParaRPr lang="en-US" sz="4000" dirty="0">
              <a:solidFill>
                <a:srgbClr val="33CC33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buFontTx/>
              <a:buChar char="•"/>
              <a:tabLst>
                <a:tab pos="228600" algn="l"/>
              </a:tabLst>
            </a:pPr>
            <a:r>
              <a:rPr lang="ar-SA" sz="40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التزام العمل الجماعي من مبدأ قوله تعالى </a:t>
            </a:r>
            <a:r>
              <a:rPr lang="ar-SA" sz="4000" dirty="0">
                <a:solidFill>
                  <a:srgbClr val="FF33CC"/>
                </a:solidFill>
                <a:latin typeface="Hacen Liner XL" pitchFamily="2" charset="-78"/>
                <a:cs typeface="Hacen Liner XL" pitchFamily="2" charset="-78"/>
              </a:rPr>
              <a:t>(( و تعاونوا على البر و التقوى )).</a:t>
            </a:r>
            <a:endParaRPr lang="en-US" sz="4000" dirty="0">
              <a:solidFill>
                <a:srgbClr val="FF33CC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buFontTx/>
              <a:buChar char="•"/>
              <a:tabLst>
                <a:tab pos="228600" algn="l"/>
              </a:tabLst>
            </a:pPr>
            <a:r>
              <a:rPr lang="ar-SA" sz="40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إتقان الإجابة من مبدأ قوله صلى الله عليه و سلم </a:t>
            </a:r>
            <a:r>
              <a:rPr lang="ar-SA" sz="4000" dirty="0">
                <a:solidFill>
                  <a:srgbClr val="9933FF"/>
                </a:solidFill>
                <a:latin typeface="Hacen Liner XL" pitchFamily="2" charset="-78"/>
                <a:cs typeface="Hacen Liner XL" pitchFamily="2" charset="-78"/>
              </a:rPr>
              <a:t>" من عمل منكم عملا فليتقنه ".</a:t>
            </a:r>
            <a:endParaRPr lang="en-US" sz="4000" dirty="0">
              <a:solidFill>
                <a:srgbClr val="9933FF"/>
              </a:solidFill>
              <a:latin typeface="Hacen Liner XL" pitchFamily="2" charset="-78"/>
              <a:cs typeface="Hacen Liner XL" pitchFamily="2" charset="-78"/>
            </a:endParaRPr>
          </a:p>
          <a:p>
            <a:pPr algn="justLow">
              <a:buFontTx/>
              <a:buChar char="•"/>
              <a:tabLst>
                <a:tab pos="228600" algn="l"/>
              </a:tabLst>
            </a:pPr>
            <a:r>
              <a:rPr lang="ar-SA" sz="4000" dirty="0">
                <a:solidFill>
                  <a:srgbClr val="008080"/>
                </a:solidFill>
                <a:latin typeface="Hacen Liner XL" pitchFamily="2" charset="-78"/>
                <a:cs typeface="Hacen Liner XL" pitchFamily="2" charset="-78"/>
              </a:rPr>
              <a:t>احترام الزمن المحدد من مبدأ الحكمة </a:t>
            </a:r>
            <a:r>
              <a:rPr lang="ar-SA" sz="4000" dirty="0">
                <a:solidFill>
                  <a:srgbClr val="FF6600"/>
                </a:solidFill>
                <a:latin typeface="Hacen Liner XL" pitchFamily="2" charset="-78"/>
                <a:cs typeface="Hacen Liner XL" pitchFamily="2" charset="-78"/>
              </a:rPr>
              <a:t>"الوقت كالسيف إن لم تقطعه قطعك"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ar-SA" smtClean="0">
                <a:solidFill>
                  <a:srgbClr val="FF0066"/>
                </a:solidFill>
                <a:cs typeface="FS_Strip" pitchFamily="2" charset="-78"/>
              </a:rPr>
              <a:t>غاليتي تذكري ...</a:t>
            </a:r>
            <a:endParaRPr lang="en-US" smtClean="0">
              <a:solidFill>
                <a:srgbClr val="FF0066"/>
              </a:solidFill>
              <a:cs typeface="FS_Strip" pitchFamily="2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2" t="11692" r="24307" b="9920"/>
          <a:stretch/>
        </p:blipFill>
        <p:spPr bwMode="auto">
          <a:xfrm>
            <a:off x="323528" y="984992"/>
            <a:ext cx="8721966" cy="573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7236221" y="116632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1600" b="1" dirty="0" smtClean="0">
                <a:solidFill>
                  <a:srgbClr val="FF0066"/>
                </a:solidFill>
              </a:rPr>
              <a:t>الثلاثاء</a:t>
            </a:r>
            <a:endParaRPr lang="ar-SA" sz="1600" b="1" dirty="0">
              <a:solidFill>
                <a:srgbClr val="FF0066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406493" y="116632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5 </a:t>
            </a:r>
            <a:r>
              <a:rPr lang="ar-SA" sz="2000" b="1" dirty="0">
                <a:solidFill>
                  <a:srgbClr val="FF0066"/>
                </a:solidFill>
              </a:rPr>
              <a:t>دقائق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 flipH="1">
            <a:off x="107504" y="476672"/>
            <a:ext cx="1584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جماعي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6804025" y="580618"/>
            <a:ext cx="1944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smtClean="0">
                <a:solidFill>
                  <a:srgbClr val="FF0066"/>
                </a:solidFill>
              </a:rPr>
              <a:t>30/ </a:t>
            </a:r>
            <a:r>
              <a:rPr lang="ar-SA" sz="2000" b="1" dirty="0" smtClean="0">
                <a:solidFill>
                  <a:srgbClr val="FF0066"/>
                </a:solidFill>
              </a:rPr>
              <a:t>4/ 1434هـ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2" name="شكل بيضاوي 1"/>
          <p:cNvSpPr/>
          <p:nvPr/>
        </p:nvSpPr>
        <p:spPr>
          <a:xfrm rot="19897808">
            <a:off x="442857" y="1111125"/>
            <a:ext cx="648072" cy="4635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1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 flipH="1">
            <a:off x="3635896" y="269415"/>
            <a:ext cx="1584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القبعات الست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758079" y="3140968"/>
            <a:ext cx="11848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dirty="0"/>
              <a:t>يوجد مطاعم كثيرة للوجبات السريعة في مدينة</a:t>
            </a:r>
          </a:p>
          <a:p>
            <a:pPr algn="justLow"/>
            <a:r>
              <a:rPr lang="ar-SA" sz="2400" b="1" dirty="0"/>
              <a:t>الرياض..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372200" y="2936420"/>
            <a:ext cx="1076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dirty="0"/>
              <a:t>أنا أحب الوجبات السريعة </a:t>
            </a:r>
            <a:r>
              <a:rPr lang="ar-SA" dirty="0"/>
              <a:t>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932040" y="3105835"/>
            <a:ext cx="1133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dirty="0"/>
              <a:t>ساعدت الوجبات السريعة على ارتفاع نسبة</a:t>
            </a:r>
          </a:p>
          <a:p>
            <a:pPr algn="justLow"/>
            <a:r>
              <a:rPr lang="ar-SA" sz="2400" b="1" dirty="0"/>
              <a:t>السمنة بين الأطفال </a:t>
            </a:r>
            <a:r>
              <a:rPr lang="ar-SA" dirty="0"/>
              <a:t>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347864" y="3244334"/>
            <a:ext cx="10804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dirty="0"/>
              <a:t>الوجبات طعمها لذيذ وسريعة التحضير </a:t>
            </a:r>
            <a:r>
              <a:rPr lang="ar-SA" dirty="0"/>
              <a:t>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692424" y="2996952"/>
            <a:ext cx="13674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dirty="0"/>
              <a:t>يمكن اختراع جهاز في مطاعم الوجبات</a:t>
            </a:r>
          </a:p>
          <a:p>
            <a:pPr algn="justLow"/>
            <a:r>
              <a:rPr lang="ar-SA" sz="2400" b="1" dirty="0"/>
              <a:t>السريعة ليقيس نسبة الدهون في كل وجبة </a:t>
            </a:r>
            <a:r>
              <a:rPr lang="ar-SA" dirty="0"/>
              <a:t>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406493" y="2636912"/>
            <a:ext cx="11411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b="1" dirty="0"/>
              <a:t>نلخص النقاط السابقة </a:t>
            </a:r>
            <a:r>
              <a:rPr lang="ar-SA" sz="2000" b="1" dirty="0" smtClean="0"/>
              <a:t>ونرى </a:t>
            </a:r>
            <a:r>
              <a:rPr lang="ar-SA" sz="2000" b="1" dirty="0"/>
              <a:t>أن تقف هيئة</a:t>
            </a:r>
          </a:p>
          <a:p>
            <a:pPr algn="justLow"/>
            <a:r>
              <a:rPr lang="ar-SA" sz="2000" b="1" dirty="0"/>
              <a:t>الصحة العالمية في وجه هذه الوجبات</a:t>
            </a:r>
          </a:p>
          <a:p>
            <a:pPr algn="justLow"/>
            <a:r>
              <a:rPr lang="ar-SA" sz="2000" b="1" dirty="0"/>
              <a:t>وتحويلها إلى مطاعم وجبات صحية .</a:t>
            </a:r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3" grpId="0"/>
      <p:bldP spid="9" grpId="0"/>
      <p:bldP spid="3" grpId="0"/>
      <p:bldP spid="5" grpId="0"/>
      <p:bldP spid="6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7" t="13113" r="24307" b="7993"/>
          <a:stretch/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7236221" y="116632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1600" b="1" dirty="0" err="1" smtClean="0">
                <a:solidFill>
                  <a:srgbClr val="FF0066"/>
                </a:solidFill>
              </a:rPr>
              <a:t>الإثنين</a:t>
            </a:r>
            <a:endParaRPr lang="ar-SA" sz="1600" b="1" dirty="0">
              <a:solidFill>
                <a:srgbClr val="FF0066"/>
              </a:solidFill>
            </a:endParaRP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406493" y="116632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5 </a:t>
            </a:r>
            <a:r>
              <a:rPr lang="ar-SA" sz="2000" b="1" dirty="0">
                <a:solidFill>
                  <a:srgbClr val="FF0066"/>
                </a:solidFill>
              </a:rPr>
              <a:t>دقائق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 flipH="1">
            <a:off x="107504" y="476672"/>
            <a:ext cx="1584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فردي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6804025" y="580618"/>
            <a:ext cx="1944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30 / 4/ 1434هـ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 rot="19897808">
            <a:off x="442857" y="1111125"/>
            <a:ext cx="648072" cy="4635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2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 flipH="1">
            <a:off x="3635896" y="269415"/>
            <a:ext cx="1584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 smtClean="0">
                <a:solidFill>
                  <a:srgbClr val="FF0066"/>
                </a:solidFill>
              </a:rPr>
              <a:t>القبعات الست</a:t>
            </a:r>
            <a:endParaRPr lang="ar-SA" sz="2000" b="1" dirty="0">
              <a:solidFill>
                <a:srgbClr val="FF0066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758079" y="3140968"/>
            <a:ext cx="11848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dirty="0"/>
              <a:t>الرحلات العلمية تزودنا بالكثير من</a:t>
            </a:r>
          </a:p>
          <a:p>
            <a:pPr algn="justLow"/>
            <a:r>
              <a:rPr lang="ar-SA" sz="2400" b="1" dirty="0"/>
              <a:t>المعلومات.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6372200" y="2936420"/>
            <a:ext cx="12601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dirty="0"/>
              <a:t>سنشعر بالسعادة عند ذهابنا لحديقة الحيوانات .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4932040" y="3105835"/>
            <a:ext cx="11335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dirty="0"/>
              <a:t>قد تنتقل لنا الأمراض من الحيوانات </a:t>
            </a:r>
            <a:r>
              <a:rPr lang="ar-SA" sz="2400" b="1" dirty="0" smtClean="0"/>
              <a:t>عند زيارتنا </a:t>
            </a:r>
            <a:r>
              <a:rPr lang="ar-SA" sz="2400" b="1" dirty="0"/>
              <a:t>لحديقة الحيوانات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3131840" y="2852936"/>
            <a:ext cx="13681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dirty="0"/>
              <a:t>وسوف نكتسب في رحلتنا هذه معلومات </a:t>
            </a:r>
            <a:r>
              <a:rPr lang="ar-SA" sz="2400" b="1" dirty="0" smtClean="0"/>
              <a:t>مفيدة عن </a:t>
            </a:r>
            <a:r>
              <a:rPr lang="ar-SA" sz="2400" b="1" dirty="0"/>
              <a:t>الحيوانات لم نكن نعلمها من قبل.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1547664" y="2636912"/>
            <a:ext cx="14401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b="1" dirty="0"/>
              <a:t>ماذا لو تركت الحيوانات تتجول في </a:t>
            </a:r>
            <a:r>
              <a:rPr lang="ar-SA" b="1" dirty="0" smtClean="0"/>
              <a:t>الحديقة دون </a:t>
            </a:r>
            <a:r>
              <a:rPr lang="ar-SA" b="1" dirty="0"/>
              <a:t>أقفاص والناس يتجولون </a:t>
            </a:r>
            <a:r>
              <a:rPr lang="ar-SA" b="1" dirty="0" smtClean="0"/>
              <a:t>داخل عربات مغلقة</a:t>
            </a:r>
            <a:r>
              <a:rPr lang="ar-SA" b="1" dirty="0"/>
              <a:t>.</a:t>
            </a:r>
          </a:p>
          <a:p>
            <a:pPr algn="justLow"/>
            <a:r>
              <a:rPr lang="ar-SA" b="1" dirty="0"/>
              <a:t>أو ماذا لو وضع صاحب الحديقة </a:t>
            </a:r>
            <a:r>
              <a:rPr lang="ar-SA" b="1" dirty="0" smtClean="0"/>
              <a:t>عروض سيرك </a:t>
            </a:r>
            <a:r>
              <a:rPr lang="ar-SA" b="1" dirty="0"/>
              <a:t>عند كل حيوان يقوم بها الحيوان </a:t>
            </a:r>
            <a:r>
              <a:rPr lang="ar-SA" b="1" dirty="0" smtClean="0"/>
              <a:t>مع المدرب </a:t>
            </a:r>
            <a:r>
              <a:rPr lang="ar-SA" b="1" dirty="0"/>
              <a:t>الخاص به ليجذب الناس أكثر</a:t>
            </a:r>
            <a:endParaRPr lang="ar-SA" sz="1400" dirty="0"/>
          </a:p>
        </p:txBody>
      </p:sp>
      <p:sp>
        <p:nvSpPr>
          <p:cNvPr id="16" name="مستطيل 15"/>
          <p:cNvSpPr/>
          <p:nvPr/>
        </p:nvSpPr>
        <p:spPr>
          <a:xfrm>
            <a:off x="179512" y="3047469"/>
            <a:ext cx="11411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b="1" dirty="0"/>
              <a:t>نلخص النقاط السابقة بالتأكيد على أهمية</a:t>
            </a:r>
          </a:p>
          <a:p>
            <a:pPr algn="justLow"/>
            <a:r>
              <a:rPr lang="ar-SA" sz="2000" b="1" dirty="0"/>
              <a:t>الرحلات العلمية، وضرورة السماح بها</a:t>
            </a:r>
          </a:p>
          <a:p>
            <a:pPr algn="justLow"/>
            <a:r>
              <a:rPr lang="ar-SA" sz="2000" b="1" dirty="0"/>
              <a:t>لطلاب المدارس.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683568" y="723403"/>
            <a:ext cx="7776864" cy="50405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300000"/>
              </a:lnSpc>
            </a:pPr>
            <a:r>
              <a:rPr lang="ar-SA" sz="4000" b="1" dirty="0" err="1" smtClean="0"/>
              <a:t>إرتدي</a:t>
            </a:r>
            <a:r>
              <a:rPr lang="ar-SA" sz="4000" b="1" dirty="0" smtClean="0"/>
              <a:t> أحد القبعات </a:t>
            </a:r>
            <a:r>
              <a:rPr lang="ar-SA" sz="4000" b="1" dirty="0" err="1" smtClean="0"/>
              <a:t>وإستخلصي</a:t>
            </a:r>
            <a:r>
              <a:rPr lang="ar-SA" sz="4000" b="1" dirty="0" smtClean="0"/>
              <a:t> جملاً من مهارة اليوم؟</a:t>
            </a:r>
            <a:endParaRPr lang="ar-SA" sz="4400" b="1" dirty="0"/>
          </a:p>
        </p:txBody>
      </p:sp>
      <p:sp>
        <p:nvSpPr>
          <p:cNvPr id="3" name="شكل بيضاوي 2"/>
          <p:cNvSpPr/>
          <p:nvPr/>
        </p:nvSpPr>
        <p:spPr>
          <a:xfrm>
            <a:off x="3779912" y="1060177"/>
            <a:ext cx="1584176" cy="119233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  <a:latin typeface="ae_Graph" pitchFamily="18" charset="-78"/>
                <a:cs typeface="ae_Graph" pitchFamily="18" charset="-78"/>
              </a:rPr>
              <a:t>خاتمة</a:t>
            </a:r>
            <a:endParaRPr lang="ar-SA" sz="2800" b="1" dirty="0">
              <a:solidFill>
                <a:srgbClr val="FFFF00"/>
              </a:solidFill>
              <a:latin typeface="ae_Graph" pitchFamily="18" charset="-78"/>
              <a:cs typeface="ae_Graph" pitchFamily="18" charset="-78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1116013" y="2133600"/>
            <a:ext cx="7200900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231"/>
              </a:avLst>
            </a:prstTxWarp>
          </a:bodyPr>
          <a:lstStyle/>
          <a:p>
            <a:pPr algn="ctr"/>
            <a:r>
              <a:rPr lang="ar-SA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مهمة </a:t>
            </a:r>
            <a:r>
              <a:rPr lang="ar-S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منزلية</a:t>
            </a:r>
          </a:p>
          <a:p>
            <a:pPr algn="ctr"/>
            <a:r>
              <a:rPr lang="ar-SA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إذكري</a:t>
            </a:r>
            <a:r>
              <a:rPr lang="ar-S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 موقف </a:t>
            </a:r>
            <a:r>
              <a:rPr lang="ar-SA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إستخدمتي</a:t>
            </a:r>
            <a:r>
              <a:rPr lang="ar-S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 فيه مهارة اليوم</a:t>
            </a:r>
            <a:endParaRPr lang="ar-SA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FS_Bold"/>
            </a:endParaRPr>
          </a:p>
        </p:txBody>
      </p:sp>
      <p:pic>
        <p:nvPicPr>
          <p:cNvPr id="20484" name="Picture 5" descr="صورة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0"/>
            <a:ext cx="24590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113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82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155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غدوو (3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50403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9"/>
          <p:cNvSpPr>
            <a:spLocks noChangeArrowheads="1" noChangeShapeType="1" noTextEdit="1"/>
          </p:cNvSpPr>
          <p:nvPr/>
        </p:nvSpPr>
        <p:spPr bwMode="auto">
          <a:xfrm>
            <a:off x="1116013" y="3789363"/>
            <a:ext cx="7200900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231"/>
              </a:avLst>
            </a:prstTxWarp>
          </a:bodyPr>
          <a:lstStyle/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شكرا ًلحسن تفاعلكن 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إلى اللقاء في الحصة القادمة</a:t>
            </a:r>
          </a:p>
          <a:p>
            <a:pPr algn="ctr"/>
            <a:r>
              <a:rPr lang="ar-S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FS_Bold"/>
              </a:rPr>
              <a:t>بإذن الله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6155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rgbClr val="FFFF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09600"/>
            <a:ext cx="7847012" cy="4548188"/>
          </a:xfrm>
        </p:spPr>
        <p:txBody>
          <a:bodyPr/>
          <a:lstStyle/>
          <a:p>
            <a:r>
              <a:rPr lang="ar-SA" sz="6000" b="1" dirty="0">
                <a:solidFill>
                  <a:srgbClr val="9933FF"/>
                </a:solidFill>
                <a:cs typeface="Hacen Digital Arabia LT" pitchFamily="2" charset="-78"/>
              </a:rPr>
              <a:t>دقيقة للتفكير</a:t>
            </a:r>
            <a:br>
              <a:rPr lang="ar-SA" sz="6000" b="1" dirty="0">
                <a:solidFill>
                  <a:srgbClr val="9933FF"/>
                </a:solidFill>
                <a:cs typeface="Hacen Digital Arabia LT" pitchFamily="2" charset="-78"/>
              </a:rPr>
            </a:br>
            <a:r>
              <a:rPr lang="ar-SA" sz="4000" dirty="0"/>
              <a:t/>
            </a:r>
            <a:br>
              <a:rPr lang="ar-SA" sz="4000" dirty="0"/>
            </a:br>
            <a:r>
              <a:rPr lang="ar-SA" sz="7200" dirty="0">
                <a:solidFill>
                  <a:srgbClr val="008000"/>
                </a:solidFill>
                <a:cs typeface="Motken K Sina" pitchFamily="2" charset="-78"/>
              </a:rPr>
              <a:t>ماذا تشاهدين في الشريحة القادمة</a:t>
            </a:r>
            <a:endParaRPr lang="en-US" sz="7200" dirty="0">
              <a:solidFill>
                <a:srgbClr val="008000"/>
              </a:solidFill>
              <a:cs typeface="Motken K Sina" pitchFamily="2" charset="-78"/>
            </a:endParaRPr>
          </a:p>
        </p:txBody>
      </p:sp>
      <p:pic>
        <p:nvPicPr>
          <p:cNvPr id="12291" name="Picture 3" descr="غدوو (349)"/>
          <p:cNvPicPr>
            <a:picLocks noChangeAspect="1" noChangeArrowheads="1" noCrop="1"/>
          </p:cNvPicPr>
          <p:nvPr/>
        </p:nvPicPr>
        <p:blipFill>
          <a:blip r:embed="rId2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1349">
            <a:off x="911225" y="-17463"/>
            <a:ext cx="90328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ey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نجو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35342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4800" b="1" i="1" u="sng" dirty="0">
                <a:solidFill>
                  <a:schemeClr val="folHlink"/>
                </a:solidFill>
              </a:rPr>
              <a:t>فائدة</a:t>
            </a:r>
          </a:p>
          <a:p>
            <a:pPr algn="justLow">
              <a:spcBef>
                <a:spcPct val="50000"/>
              </a:spcBef>
            </a:pPr>
            <a:r>
              <a:rPr lang="ar-SA" sz="4800" dirty="0">
                <a:solidFill>
                  <a:srgbClr val="FF6600"/>
                </a:solidFill>
              </a:rPr>
              <a:t>قال رسول الله صلى الله عليه و سلم : </a:t>
            </a:r>
          </a:p>
          <a:p>
            <a:pPr algn="justLow">
              <a:spcBef>
                <a:spcPct val="50000"/>
              </a:spcBef>
            </a:pPr>
            <a:r>
              <a:rPr lang="ar-SA" sz="4800" dirty="0">
                <a:solidFill>
                  <a:srgbClr val="FF6600"/>
                </a:solidFill>
              </a:rPr>
              <a:t>(( </a:t>
            </a:r>
            <a:r>
              <a:rPr lang="ar-SA" sz="4800" dirty="0">
                <a:solidFill>
                  <a:schemeClr val="accent1"/>
                </a:solidFill>
              </a:rPr>
              <a:t>و الله لا تدخلوا الجنة حتى تؤمنوا ، و لا و لا تؤمنوا حتى تحابوا ، أفلا أخبركم بشيء إذا فعلتموه تحاببتم ؟ أفشوا السلام بينكم  </a:t>
            </a:r>
            <a:r>
              <a:rPr lang="ar-SA" sz="4800" dirty="0">
                <a:solidFill>
                  <a:srgbClr val="FF6600"/>
                </a:solidFill>
              </a:rPr>
              <a:t>)) </a:t>
            </a:r>
            <a:r>
              <a:rPr lang="ar-SA" sz="2000" dirty="0">
                <a:solidFill>
                  <a:schemeClr val="folHlink"/>
                </a:solidFill>
              </a:rPr>
              <a:t>حديث صحيح</a:t>
            </a:r>
            <a:endParaRPr lang="en-US" sz="2000" dirty="0">
              <a:solidFill>
                <a:schemeClr val="folHlink"/>
              </a:solidFill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3568" y="620688"/>
            <a:ext cx="7772400" cy="2556259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hangingPunct="1">
              <a:buFontTx/>
              <a:buNone/>
            </a:pPr>
            <a:r>
              <a:rPr lang="ar-SA" sz="4400" dirty="0" smtClean="0">
                <a:solidFill>
                  <a:srgbClr val="FF0000"/>
                </a:solidFill>
                <a:cs typeface="Hacen Qatar" pitchFamily="2" charset="-78"/>
              </a:rPr>
              <a:t>مدخل المهارة</a:t>
            </a: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en-US" sz="4400" dirty="0" smtClean="0">
              <a:solidFill>
                <a:srgbClr val="9933FF"/>
              </a:solidFill>
              <a:cs typeface="Arial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81675" y="1412777"/>
            <a:ext cx="6408712" cy="1296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defRPr/>
            </a:pPr>
            <a:r>
              <a:rPr lang="ar-SA" sz="2800" b="1" dirty="0" smtClean="0">
                <a:solidFill>
                  <a:srgbClr val="008000"/>
                </a:solidFill>
              </a:rPr>
              <a:t>إلى ماذا ترمز الألوان التالية؟</a:t>
            </a:r>
          </a:p>
        </p:txBody>
      </p:sp>
      <p:sp>
        <p:nvSpPr>
          <p:cNvPr id="12" name="سهم للأسفل 11"/>
          <p:cNvSpPr/>
          <p:nvPr/>
        </p:nvSpPr>
        <p:spPr>
          <a:xfrm rot="5400000">
            <a:off x="4734018" y="2906942"/>
            <a:ext cx="1836204" cy="2880320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683568" y="4005064"/>
            <a:ext cx="290229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CC00"/>
                </a:solidFill>
                <a:latin typeface="ae_Rasheeq" pitchFamily="18" charset="-78"/>
                <a:cs typeface="ae_Rasheeq" pitchFamily="18" charset="-78"/>
              </a:rPr>
              <a:t>كالشمس:</a:t>
            </a:r>
          </a:p>
          <a:p>
            <a:r>
              <a:rPr lang="ar-SA" sz="2800" b="1" dirty="0" smtClean="0">
                <a:solidFill>
                  <a:srgbClr val="FFCC00"/>
                </a:solidFill>
                <a:latin typeface="ae_Rasheeq" pitchFamily="18" charset="-78"/>
                <a:cs typeface="ae_Rasheeq" pitchFamily="18" charset="-78"/>
              </a:rPr>
              <a:t>مشرقة متألقة.......</a:t>
            </a:r>
            <a:endParaRPr lang="ar-SA" sz="2800" b="1" dirty="0">
              <a:solidFill>
                <a:srgbClr val="FFCC00"/>
              </a:solidFill>
              <a:latin typeface="ae_Rasheeq" pitchFamily="18" charset="-78"/>
              <a:cs typeface="ae_Rasheeq" pitchFamily="18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3568" y="620688"/>
            <a:ext cx="7772400" cy="2556259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hangingPunct="1">
              <a:buFontTx/>
              <a:buNone/>
            </a:pPr>
            <a:r>
              <a:rPr lang="ar-SA" sz="4400" dirty="0" smtClean="0">
                <a:solidFill>
                  <a:srgbClr val="FF0000"/>
                </a:solidFill>
                <a:cs typeface="Hacen Qatar" pitchFamily="2" charset="-78"/>
              </a:rPr>
              <a:t>مدخل المهارة</a:t>
            </a: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en-US" sz="4400" dirty="0" smtClean="0">
              <a:solidFill>
                <a:srgbClr val="9933FF"/>
              </a:solidFill>
              <a:cs typeface="Arial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81675" y="1412777"/>
            <a:ext cx="6408712" cy="1296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defRPr/>
            </a:pPr>
            <a:r>
              <a:rPr lang="ar-SA" sz="2800" b="1" dirty="0" smtClean="0">
                <a:solidFill>
                  <a:srgbClr val="008000"/>
                </a:solidFill>
              </a:rPr>
              <a:t>إلى ماذا ترمز الألوان التالية؟</a:t>
            </a:r>
          </a:p>
        </p:txBody>
      </p:sp>
      <p:sp>
        <p:nvSpPr>
          <p:cNvPr id="12" name="سهم للأسفل 11"/>
          <p:cNvSpPr/>
          <p:nvPr/>
        </p:nvSpPr>
        <p:spPr>
          <a:xfrm rot="5400000">
            <a:off x="4734018" y="2906942"/>
            <a:ext cx="1836204" cy="288032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683568" y="4005064"/>
            <a:ext cx="290229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  <a:latin typeface="ae_Rasheeq" pitchFamily="18" charset="-78"/>
                <a:cs typeface="ae_Rasheeq" pitchFamily="18" charset="-78"/>
              </a:rPr>
              <a:t>السماء:</a:t>
            </a:r>
          </a:p>
          <a:p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  <a:latin typeface="ae_Rasheeq" pitchFamily="18" charset="-78"/>
                <a:cs typeface="ae_Rasheeq" pitchFamily="18" charset="-78"/>
              </a:rPr>
              <a:t>واسعة ممتدة.......</a:t>
            </a:r>
            <a:endParaRPr lang="ar-SA" sz="2800" b="1" dirty="0">
              <a:solidFill>
                <a:schemeClr val="accent2">
                  <a:lumMod val="75000"/>
                </a:schemeClr>
              </a:solidFill>
              <a:latin typeface="ae_Rasheeq" pitchFamily="18" charset="-78"/>
              <a:cs typeface="ae_Rasheeq" pitchFamily="18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3568" y="620688"/>
            <a:ext cx="7772400" cy="2556259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eaLnBrk="1" hangingPunct="1">
              <a:buFontTx/>
              <a:buNone/>
            </a:pPr>
            <a:r>
              <a:rPr lang="ar-SA" sz="4400" dirty="0" smtClean="0">
                <a:solidFill>
                  <a:srgbClr val="FF0000"/>
                </a:solidFill>
                <a:cs typeface="Hacen Qatar" pitchFamily="2" charset="-78"/>
              </a:rPr>
              <a:t>مدخل المهارة</a:t>
            </a: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ar-SA" sz="4400" dirty="0" smtClean="0">
              <a:solidFill>
                <a:schemeClr val="accent1"/>
              </a:solidFill>
              <a:cs typeface="Hacen Qatar" pitchFamily="2" charset="-78"/>
            </a:endParaRPr>
          </a:p>
          <a:p>
            <a:pPr marL="609600" indent="-609600" algn="ctr" eaLnBrk="1" hangingPunct="1">
              <a:buFontTx/>
              <a:buNone/>
            </a:pPr>
            <a:endParaRPr lang="en-US" sz="4400" dirty="0" smtClean="0">
              <a:solidFill>
                <a:srgbClr val="9933FF"/>
              </a:solidFill>
              <a:cs typeface="Arial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81675" y="1412777"/>
            <a:ext cx="6408712" cy="1296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defRPr/>
            </a:pPr>
            <a:r>
              <a:rPr lang="ar-SA" sz="2800" b="1" dirty="0" smtClean="0">
                <a:solidFill>
                  <a:srgbClr val="008000"/>
                </a:solidFill>
              </a:rPr>
              <a:t>إلى ماذا ترمز الألوان التالية؟</a:t>
            </a:r>
          </a:p>
        </p:txBody>
      </p:sp>
      <p:sp>
        <p:nvSpPr>
          <p:cNvPr id="12" name="سهم للأسفل 11"/>
          <p:cNvSpPr/>
          <p:nvPr/>
        </p:nvSpPr>
        <p:spPr>
          <a:xfrm rot="5400000">
            <a:off x="4734018" y="2906942"/>
            <a:ext cx="1836204" cy="288032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683568" y="4005064"/>
            <a:ext cx="290229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atin typeface="ae_Rasheeq" pitchFamily="18" charset="-78"/>
                <a:cs typeface="ae_Rasheeq" pitchFamily="18" charset="-78"/>
              </a:rPr>
              <a:t>كالظلام:</a:t>
            </a:r>
          </a:p>
          <a:p>
            <a:r>
              <a:rPr lang="ar-SA" sz="2800" b="1" dirty="0" smtClean="0">
                <a:latin typeface="ae_Rasheeq" pitchFamily="18" charset="-78"/>
                <a:cs typeface="ae_Rasheeq" pitchFamily="18" charset="-78"/>
              </a:rPr>
              <a:t>حذر حيطة.......</a:t>
            </a:r>
            <a:endParaRPr lang="ar-SA" sz="2800" b="1" dirty="0">
              <a:latin typeface="ae_Rasheeq" pitchFamily="18" charset="-78"/>
              <a:cs typeface="ae_Rasheeq" pitchFamily="18" charset="-78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لمياء الأحمد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3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778</Words>
  <Application>Microsoft Office PowerPoint</Application>
  <PresentationFormat>عرض على الشاشة (3:4)‏</PresentationFormat>
  <Paragraphs>181</Paragraphs>
  <Slides>35</Slides>
  <Notes>1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7" baseType="lpstr">
      <vt:lpstr>تصميم افتراضي</vt:lpstr>
      <vt:lpstr>Clip</vt:lpstr>
      <vt:lpstr>عرض تقديمي في PowerPoint</vt:lpstr>
      <vt:lpstr>قوانين الصف</vt:lpstr>
      <vt:lpstr>مراجعة المهمة المنزلية</vt:lpstr>
      <vt:lpstr>دقيقة للتفكير  ماذا تشاهدين في الشريحة القادمة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غاليتي تذكري ...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ب ت ق 27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الموهبة</dc:creator>
  <cp:lastModifiedBy>TQ 27</cp:lastModifiedBy>
  <cp:revision>86</cp:revision>
  <dcterms:created xsi:type="dcterms:W3CDTF">2007-05-12T05:57:17Z</dcterms:created>
  <dcterms:modified xsi:type="dcterms:W3CDTF">2013-04-09T22:37:59Z</dcterms:modified>
</cp:coreProperties>
</file>