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273" r:id="rId3"/>
    <p:sldId id="266" r:id="rId4"/>
    <p:sldId id="276" r:id="rId5"/>
    <p:sldId id="299" r:id="rId6"/>
    <p:sldId id="300" r:id="rId7"/>
    <p:sldId id="267" r:id="rId8"/>
    <p:sldId id="257" r:id="rId9"/>
    <p:sldId id="258" r:id="rId10"/>
    <p:sldId id="308" r:id="rId11"/>
    <p:sldId id="298" r:id="rId12"/>
    <p:sldId id="309" r:id="rId13"/>
    <p:sldId id="268" r:id="rId14"/>
    <p:sldId id="285" r:id="rId15"/>
    <p:sldId id="310" r:id="rId16"/>
    <p:sldId id="311" r:id="rId17"/>
    <p:sldId id="291" r:id="rId18"/>
    <p:sldId id="307" r:id="rId19"/>
    <p:sldId id="271" r:id="rId20"/>
    <p:sldId id="262" r:id="rId2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CC"/>
    <a:srgbClr val="FFFF99"/>
    <a:srgbClr val="33CC33"/>
    <a:srgbClr val="9933FF"/>
    <a:srgbClr val="FF0066"/>
    <a:srgbClr val="FF6600"/>
    <a:srgbClr val="3399FF"/>
    <a:srgbClr val="00808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3038" autoAdjust="0"/>
    <p:restoredTop sz="94761" autoAdjust="0"/>
  </p:normalViewPr>
  <p:slideViewPr>
    <p:cSldViewPr>
      <p:cViewPr>
        <p:scale>
          <a:sx n="60" d="100"/>
          <a:sy n="60" d="100"/>
        </p:scale>
        <p:origin x="-141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A5526E84-02B6-4C01-B0D0-155625983C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20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D76C695F-90D7-4217-B9CA-94CC2BEE44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15319D-A7C3-4798-8C0A-08B120240C4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64626-D050-4C6A-BBE1-502A81B4056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9DAF0-D4F5-4C39-9EA2-E027F13286D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لمياء الأحمد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319D-A7C3-4798-8C0A-08B120240C4F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7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لمياء الأحمد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0494-3BB0-4CAC-92E7-C9A7B6281FCD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7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لمياء الأحمد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1E84-E0EB-4F6A-A5FA-CC58D529548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لمياء الأحمد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2B84-0E70-46E6-A37F-C551897DDF9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7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لمياء الأحمد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237A-C7F5-4160-92F2-9ED1F92A8BD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لمياء الأحمد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59E4-CA8C-4A13-8C7A-849FC6D44D2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59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لمياء الأحمد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C00E-B35B-46F6-B4BC-C0063977762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31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لمياء الأحمد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A02F-F2D6-43D3-9351-6A2253D621C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8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50494-3BB0-4CAC-92E7-C9A7B6281FC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لمياء الأحمد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46B5-5DBE-400B-8431-1D766AD2A07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29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لمياء الأحمد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4626-D050-4C6A-BBE1-502A81B4056F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72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لمياء الأحمد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DAF0-D4F5-4C39-9EA2-E027F13286D7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9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074D1E84-E0EB-4F6A-A5FA-CC58D529548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FE32B84-0E70-46E6-A37F-C551897DDF9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A5A237A-C7F5-4160-92F2-9ED1F92A8BD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F59E4-CA8C-4A13-8C7A-849FC6D44D2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D5C1C00E-B35B-46F6-B4BC-C006397776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2D4A02F-F2D6-43D3-9351-6A2253D621C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F83346B5-5DBE-400B-8431-1D766AD2A07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4EC4AD-855B-4412-905D-8C61128717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لمياء الأحمد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4EC4AD-855B-4412-905D-8C611287170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4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03350" y="620713"/>
            <a:ext cx="6480175" cy="496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مرحبا بك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تلميذتي العزيزة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058" y="810373"/>
            <a:ext cx="1824984" cy="1467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930817" y="620688"/>
            <a:ext cx="152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مثال1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747875" y="3140968"/>
            <a:ext cx="7560840" cy="1956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قيمي فكرة إلغاء حصص النشاط عن كافة المراحل الدراسية؟</a:t>
            </a:r>
            <a:endParaRPr lang="ar-SA" sz="28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810374"/>
            <a:ext cx="1824984" cy="1467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058" y="810373"/>
            <a:ext cx="1824984" cy="1467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930817" y="620688"/>
            <a:ext cx="152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مثال2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747875" y="2852936"/>
            <a:ext cx="7560840" cy="32403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cs typeface="AdvertisingMedium" pitchFamily="2" charset="-78"/>
              </a:rPr>
              <a:t>قيمي </a:t>
            </a:r>
            <a:r>
              <a:rPr lang="ar-SA" sz="2800" b="1" dirty="0">
                <a:cs typeface="AdvertisingMedium" pitchFamily="2" charset="-78"/>
              </a:rPr>
              <a:t>فكرة عدم ذهاب الطلاب للمدارس </a:t>
            </a:r>
            <a:r>
              <a:rPr lang="ar-SA" sz="2800" b="1" dirty="0" err="1" smtClean="0">
                <a:cs typeface="AdvertisingMedium" pitchFamily="2" charset="-78"/>
              </a:rPr>
              <a:t>والإكتفاء</a:t>
            </a:r>
            <a:r>
              <a:rPr lang="ar-SA" sz="2800" b="1" dirty="0" smtClean="0">
                <a:cs typeface="AdvertisingMedium" pitchFamily="2" charset="-78"/>
              </a:rPr>
              <a:t> </a:t>
            </a:r>
            <a:r>
              <a:rPr lang="ar-SA" sz="2800" b="1" dirty="0">
                <a:cs typeface="AdvertisingMedium" pitchFamily="2" charset="-78"/>
              </a:rPr>
              <a:t>بالدراسة </a:t>
            </a:r>
            <a:r>
              <a:rPr lang="ar-SA" sz="2800" b="1" dirty="0" smtClean="0">
                <a:cs typeface="AdvertisingMedium" pitchFamily="2" charset="-78"/>
              </a:rPr>
              <a:t>في </a:t>
            </a:r>
            <a:r>
              <a:rPr lang="ar-SA" sz="2800" b="1" dirty="0">
                <a:cs typeface="AdvertisingMedium" pitchFamily="2" charset="-78"/>
              </a:rPr>
              <a:t>المنزل وحضور</a:t>
            </a:r>
          </a:p>
          <a:p>
            <a:pPr algn="ctr"/>
            <a:r>
              <a:rPr lang="ar-SA" sz="2800" b="1" dirty="0">
                <a:cs typeface="AdvertisingMedium" pitchFamily="2" charset="-78"/>
              </a:rPr>
              <a:t>الدروس عبر موقع المدرسة؟ والذهاب للمدرسة فقط وقت </a:t>
            </a:r>
            <a:r>
              <a:rPr lang="ar-SA" sz="2800" b="1" dirty="0" err="1" smtClean="0">
                <a:cs typeface="AdvertisingMedium" pitchFamily="2" charset="-78"/>
              </a:rPr>
              <a:t>الإختبار</a:t>
            </a:r>
            <a:r>
              <a:rPr lang="ar-SA" sz="2800" b="1" dirty="0">
                <a:cs typeface="AdvertisingMedium" pitchFamily="2" charset="-78"/>
              </a:rPr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810374"/>
            <a:ext cx="1824984" cy="1467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23850" y="1279525"/>
            <a:ext cx="8532813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Low">
              <a:buFontTx/>
              <a:buChar char="•"/>
              <a:tabLst>
                <a:tab pos="228600" algn="l"/>
              </a:tabLst>
            </a:pPr>
            <a:r>
              <a:rPr lang="ar-SA" sz="4000" dirty="0">
                <a:solidFill>
                  <a:srgbClr val="008080"/>
                </a:solidFill>
                <a:cs typeface="Hacen Liner XL" pitchFamily="2" charset="-78"/>
              </a:rPr>
              <a:t>الانضمام</a:t>
            </a:r>
            <a:r>
              <a:rPr lang="ar-SA" sz="40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 إلى </a:t>
            </a:r>
            <a:r>
              <a:rPr lang="ar-SA" sz="4000" dirty="0">
                <a:solidFill>
                  <a:srgbClr val="3399FF"/>
                </a:solidFill>
                <a:latin typeface="Hacen Liner XL" pitchFamily="2" charset="-78"/>
                <a:cs typeface="Hacen Liner XL" pitchFamily="2" charset="-78"/>
              </a:rPr>
              <a:t>مجموعات و تحديد الأدوار</a:t>
            </a:r>
            <a:r>
              <a:rPr lang="ar-SA" sz="40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.</a:t>
            </a:r>
            <a:endParaRPr lang="en-US" sz="4000" dirty="0">
              <a:solidFill>
                <a:srgbClr val="008080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buFontTx/>
              <a:buChar char="•"/>
              <a:tabLst>
                <a:tab pos="228600" algn="l"/>
              </a:tabLst>
            </a:pPr>
            <a:r>
              <a:rPr lang="ar-SA" sz="40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التفاعل بجدية للوصول إلى </a:t>
            </a:r>
            <a:r>
              <a:rPr lang="ar-SA" sz="4000" dirty="0">
                <a:solidFill>
                  <a:srgbClr val="33CC33"/>
                </a:solidFill>
                <a:latin typeface="Hacen Liner XL" pitchFamily="2" charset="-78"/>
                <a:cs typeface="Hacen Liner XL" pitchFamily="2" charset="-78"/>
              </a:rPr>
              <a:t>إجابات ناضجة و مميزة.</a:t>
            </a:r>
            <a:endParaRPr lang="en-US" sz="4000" dirty="0">
              <a:solidFill>
                <a:srgbClr val="33CC33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buFontTx/>
              <a:buChar char="•"/>
              <a:tabLst>
                <a:tab pos="228600" algn="l"/>
              </a:tabLst>
            </a:pPr>
            <a:r>
              <a:rPr lang="ar-SA" sz="40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التزام العمل الجماعي من مبدأ قوله تعالى </a:t>
            </a:r>
            <a:r>
              <a:rPr lang="ar-SA" sz="4000" dirty="0">
                <a:solidFill>
                  <a:srgbClr val="FF33CC"/>
                </a:solidFill>
                <a:latin typeface="Hacen Liner XL" pitchFamily="2" charset="-78"/>
                <a:cs typeface="Hacen Liner XL" pitchFamily="2" charset="-78"/>
              </a:rPr>
              <a:t>(( و تعاونوا على البر و التقوى )).</a:t>
            </a:r>
            <a:endParaRPr lang="en-US" sz="4000" dirty="0">
              <a:solidFill>
                <a:srgbClr val="FF33CC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buFontTx/>
              <a:buChar char="•"/>
              <a:tabLst>
                <a:tab pos="228600" algn="l"/>
              </a:tabLst>
            </a:pPr>
            <a:r>
              <a:rPr lang="ar-SA" sz="40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إتقان الإجابة من مبدأ قوله صلى الله عليه و سلم </a:t>
            </a:r>
            <a:r>
              <a:rPr lang="ar-SA" sz="4000" dirty="0">
                <a:solidFill>
                  <a:srgbClr val="9933FF"/>
                </a:solidFill>
                <a:latin typeface="Hacen Liner XL" pitchFamily="2" charset="-78"/>
                <a:cs typeface="Hacen Liner XL" pitchFamily="2" charset="-78"/>
              </a:rPr>
              <a:t>" من عمل منكم عملا فليتقنه ".</a:t>
            </a:r>
            <a:endParaRPr lang="en-US" sz="4000" dirty="0">
              <a:solidFill>
                <a:srgbClr val="9933FF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buFontTx/>
              <a:buChar char="•"/>
              <a:tabLst>
                <a:tab pos="228600" algn="l"/>
              </a:tabLst>
            </a:pPr>
            <a:r>
              <a:rPr lang="ar-SA" sz="40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احترام الزمن المحدد من مبدأ الحكمة </a:t>
            </a:r>
            <a:r>
              <a:rPr lang="ar-SA" sz="4000" dirty="0">
                <a:solidFill>
                  <a:srgbClr val="FF6600"/>
                </a:solidFill>
                <a:latin typeface="Hacen Liner XL" pitchFamily="2" charset="-78"/>
                <a:cs typeface="Hacen Liner XL" pitchFamily="2" charset="-78"/>
              </a:rPr>
              <a:t>"الوقت كالسيف إن لم تقطعه قطعك"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ar-SA" dirty="0" smtClean="0">
                <a:solidFill>
                  <a:srgbClr val="FF0066"/>
                </a:solidFill>
                <a:cs typeface="FS_Strip" pitchFamily="2" charset="-78"/>
              </a:rPr>
              <a:t>غاليتي تذكري ...</a:t>
            </a:r>
            <a:endParaRPr lang="en-US" dirty="0" smtClean="0">
              <a:solidFill>
                <a:srgbClr val="FF0066"/>
              </a:solidFill>
              <a:cs typeface="FS_Strip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10453" r="12516" b="8405"/>
          <a:stretch/>
        </p:blipFill>
        <p:spPr bwMode="auto">
          <a:xfrm>
            <a:off x="1169" y="1"/>
            <a:ext cx="9142831" cy="507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7452395" y="1184467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b="1" dirty="0" smtClean="0">
                <a:solidFill>
                  <a:srgbClr val="008000"/>
                </a:solidFill>
              </a:rPr>
              <a:t>الثلاثاء</a:t>
            </a:r>
            <a:endParaRPr lang="ar-SA" b="1" dirty="0">
              <a:solidFill>
                <a:srgbClr val="008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770287" y="1153689"/>
            <a:ext cx="172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008000"/>
                </a:solidFill>
              </a:rPr>
              <a:t>التقييم</a:t>
            </a:r>
            <a:endParaRPr lang="ar-SA" sz="2000" b="1" dirty="0">
              <a:solidFill>
                <a:srgbClr val="008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3058319" y="1441721"/>
            <a:ext cx="1511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008000"/>
                </a:solidFill>
              </a:rPr>
              <a:t>5 دقائق</a:t>
            </a:r>
            <a:endParaRPr lang="ar-SA" sz="2000" b="1" dirty="0">
              <a:solidFill>
                <a:srgbClr val="008000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3706391" y="1697755"/>
            <a:ext cx="790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>
                <a:solidFill>
                  <a:srgbClr val="008000"/>
                </a:solidFill>
              </a:rPr>
              <a:t>جماعي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6156349" y="1700808"/>
            <a:ext cx="21600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2000" b="1" smtClean="0">
                <a:solidFill>
                  <a:srgbClr val="008000"/>
                </a:solidFill>
              </a:rPr>
              <a:t>21 </a:t>
            </a:r>
            <a:r>
              <a:rPr lang="ar-SA" sz="2000" b="1" dirty="0" smtClean="0">
                <a:solidFill>
                  <a:srgbClr val="008000"/>
                </a:solidFill>
              </a:rPr>
              <a:t>/ 5 /</a:t>
            </a:r>
            <a:endParaRPr lang="ar-SA" sz="2000" b="1" dirty="0">
              <a:solidFill>
                <a:srgbClr val="008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83942" y="5131058"/>
            <a:ext cx="86260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جودة العرض والتقديم – الطعم –</a:t>
            </a:r>
          </a:p>
          <a:p>
            <a:pPr algn="ctr"/>
            <a:r>
              <a:rPr lang="ar-S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الكلفة المادية – القبول – الجدة – المكونات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12069" r="13485" b="6250"/>
          <a:stretch/>
        </p:blipFill>
        <p:spPr bwMode="auto">
          <a:xfrm>
            <a:off x="1" y="0"/>
            <a:ext cx="9144000" cy="513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7512223" y="748154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b="1" dirty="0" err="1" smtClean="0">
                <a:solidFill>
                  <a:srgbClr val="008000"/>
                </a:solidFill>
              </a:rPr>
              <a:t>الإثنين</a:t>
            </a:r>
            <a:endParaRPr lang="ar-SA" b="1" dirty="0">
              <a:solidFill>
                <a:srgbClr val="008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769766" y="730523"/>
            <a:ext cx="172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008000"/>
                </a:solidFill>
              </a:rPr>
              <a:t>التقييم</a:t>
            </a:r>
            <a:endParaRPr lang="ar-SA" sz="2000" b="1" dirty="0">
              <a:solidFill>
                <a:srgbClr val="008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3045197" y="1041611"/>
            <a:ext cx="1511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008000"/>
                </a:solidFill>
              </a:rPr>
              <a:t>5 دقائق</a:t>
            </a:r>
            <a:endParaRPr lang="ar-SA" sz="2000" b="1" dirty="0">
              <a:solidFill>
                <a:srgbClr val="008000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3706391" y="1297645"/>
            <a:ext cx="790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008000"/>
                </a:solidFill>
              </a:rPr>
              <a:t>فردي</a:t>
            </a:r>
            <a:endParaRPr lang="ar-SA" sz="2000" b="1" dirty="0">
              <a:solidFill>
                <a:srgbClr val="008000"/>
              </a:solidFill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6136897" y="1241666"/>
            <a:ext cx="21600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2000" b="1" dirty="0" smtClean="0">
                <a:solidFill>
                  <a:srgbClr val="008000"/>
                </a:solidFill>
              </a:rPr>
              <a:t>20 / 5 /</a:t>
            </a:r>
            <a:endParaRPr lang="ar-SA" sz="2000" b="1" dirty="0">
              <a:solidFill>
                <a:srgbClr val="008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39067" y="5131058"/>
            <a:ext cx="87158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فعالية الحل – مناسبته –</a:t>
            </a:r>
          </a:p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النتائج المترتبة عليه – قابليته للتطبيق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7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56959"/>
              </p:ext>
            </p:extLst>
          </p:nvPr>
        </p:nvGraphicFramePr>
        <p:xfrm>
          <a:off x="539549" y="476672"/>
          <a:ext cx="7992891" cy="584980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247497"/>
                <a:gridCol w="1063990"/>
                <a:gridCol w="1009876"/>
                <a:gridCol w="955758"/>
                <a:gridCol w="946812"/>
                <a:gridCol w="964704"/>
                <a:gridCol w="804254"/>
              </a:tblGrid>
              <a:tr h="695786"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900" dirty="0">
                          <a:effectLst/>
                        </a:rPr>
                        <a:t>الحل المقترح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 gridSpan="5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المعيار / الدرجة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dirty="0">
                          <a:effectLst/>
                        </a:rPr>
                        <a:t>المجموع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</a:tr>
              <a:tr h="151983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solidFill>
                            <a:srgbClr val="008000"/>
                          </a:solidFill>
                          <a:effectLst/>
                          <a:cs typeface="Simplified Arabic" pitchFamily="2" charset="-78"/>
                        </a:rPr>
                        <a:t>فعالية الحل</a:t>
                      </a:r>
                      <a:endParaRPr lang="en-US" sz="24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Simplified Arabic" pitchFamily="2" charset="-78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solidFill>
                            <a:srgbClr val="008000"/>
                          </a:solidFill>
                          <a:effectLst/>
                          <a:cs typeface="Simplified Arabic" pitchFamily="2" charset="-78"/>
                        </a:rPr>
                        <a:t>مناسبته</a:t>
                      </a:r>
                      <a:endParaRPr lang="en-US" sz="24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Simplified Arabic" pitchFamily="2" charset="-78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solidFill>
                            <a:srgbClr val="008000"/>
                          </a:solidFill>
                          <a:effectLst/>
                          <a:cs typeface="Simplified Arabic" pitchFamily="2" charset="-78"/>
                        </a:rPr>
                        <a:t>النتائج المترتبة عليه</a:t>
                      </a:r>
                      <a:endParaRPr lang="en-US" sz="24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Simplified Arabic" pitchFamily="2" charset="-78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solidFill>
                            <a:srgbClr val="008000"/>
                          </a:solidFill>
                          <a:effectLst/>
                          <a:cs typeface="Simplified Arabic" pitchFamily="2" charset="-78"/>
                        </a:rPr>
                        <a:t>قابليته</a:t>
                      </a:r>
                      <a:r>
                        <a:rPr lang="ar-SA" sz="2400" b="1" baseline="0" dirty="0" smtClean="0">
                          <a:solidFill>
                            <a:srgbClr val="008000"/>
                          </a:solidFill>
                          <a:effectLst/>
                          <a:cs typeface="Simplified Arabic" pitchFamily="2" charset="-78"/>
                        </a:rPr>
                        <a:t> للتطبيق</a:t>
                      </a:r>
                      <a:endParaRPr lang="en-US" sz="24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Simplified Arabic" pitchFamily="2" charset="-78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Simplified Arabic" pitchFamily="2" charset="-78"/>
                      </a:endParaRPr>
                    </a:p>
                  </a:txBody>
                  <a:tcPr marL="56396" marR="56396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77351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>
                          <a:solidFill>
                            <a:srgbClr val="008000"/>
                          </a:solidFill>
                          <a:effectLst/>
                          <a:cs typeface="Simplified Arabic" pitchFamily="2" charset="-78"/>
                        </a:rPr>
                        <a:t>10</a:t>
                      </a:r>
                      <a:endParaRPr lang="en-US" sz="2400" b="1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Simplified Arabic" pitchFamily="2" charset="-78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8000"/>
                          </a:solidFill>
                          <a:effectLst/>
                          <a:cs typeface="Simplified Arabic" pitchFamily="2" charset="-78"/>
                        </a:rPr>
                        <a:t>10</a:t>
                      </a:r>
                      <a:endParaRPr lang="en-US" sz="24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Simplified Arabic" pitchFamily="2" charset="-78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8000"/>
                          </a:solidFill>
                          <a:effectLst/>
                          <a:cs typeface="Simplified Arabic" pitchFamily="2" charset="-78"/>
                        </a:rPr>
                        <a:t>10</a:t>
                      </a:r>
                      <a:endParaRPr lang="en-US" sz="24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Simplified Arabic" pitchFamily="2" charset="-78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8000"/>
                          </a:solidFill>
                          <a:effectLst/>
                          <a:cs typeface="Simplified Arabic" pitchFamily="2" charset="-78"/>
                        </a:rPr>
                        <a:t>10</a:t>
                      </a:r>
                      <a:endParaRPr lang="en-US" sz="24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Simplified Arabic" pitchFamily="2" charset="-78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8000"/>
                          </a:solidFill>
                          <a:effectLst/>
                          <a:cs typeface="Simplified Arabic" pitchFamily="2" charset="-78"/>
                        </a:rPr>
                        <a:t>10</a:t>
                      </a:r>
                      <a:endParaRPr lang="en-US" sz="24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Simplified Arabic" pitchFamily="2" charset="-78"/>
                      </a:endParaRPr>
                    </a:p>
                  </a:txBody>
                  <a:tcPr marL="56396" marR="56396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6377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400" dirty="0" smtClean="0">
                          <a:effectLst/>
                          <a:cs typeface="Simplified Arabic" pitchFamily="2" charset="-78"/>
                        </a:rPr>
                        <a:t>حرمان الطالبة المتأخرة </a:t>
                      </a:r>
                      <a:r>
                        <a:rPr lang="ar-SA" sz="2400" smtClean="0">
                          <a:effectLst/>
                          <a:cs typeface="Simplified Arabic" pitchFamily="2" charset="-78"/>
                        </a:rPr>
                        <a:t>من </a:t>
                      </a:r>
                      <a:r>
                        <a:rPr lang="ar-SA" sz="2400" dirty="0" err="1" smtClean="0">
                          <a:effectLst/>
                          <a:cs typeface="Simplified Arabic" pitchFamily="2" charset="-78"/>
                        </a:rPr>
                        <a:t>و</a:t>
                      </a:r>
                      <a:r>
                        <a:rPr lang="ar-SA" sz="2400" smtClean="0">
                          <a:effectLst/>
                          <a:cs typeface="Simplified Arabic" pitchFamily="2" charset="-78"/>
                        </a:rPr>
                        <a:t>قت </a:t>
                      </a:r>
                      <a:r>
                        <a:rPr lang="ar-SA" sz="2400" dirty="0" smtClean="0">
                          <a:effectLst/>
                          <a:cs typeface="Simplified Arabic" pitchFamily="2" charset="-78"/>
                        </a:rPr>
                        <a:t>الفسحة.</a:t>
                      </a:r>
                      <a:r>
                        <a:rPr lang="ar-SA" sz="2400" dirty="0">
                          <a:effectLst/>
                          <a:cs typeface="Simplified Arabic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Simplified Arabic" pitchFamily="2" charset="-78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</a:tr>
              <a:tr h="76377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  <a:cs typeface="Simplified Arabic" pitchFamily="2" charset="-78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</a:tr>
              <a:tr h="69578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396" marR="56396" marT="0" marB="0" anchor="ctr"/>
                </a:tc>
              </a:tr>
            </a:tbl>
          </a:graphicData>
        </a:graphic>
      </p:graphicFrame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683568" y="723403"/>
            <a:ext cx="7776864" cy="50405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300000"/>
              </a:lnSpc>
            </a:pPr>
            <a:r>
              <a:rPr lang="ar-SA" sz="4000" b="1" dirty="0" smtClean="0">
                <a:cs typeface="Simplified Arabic" pitchFamily="2" charset="-78"/>
              </a:rPr>
              <a:t>قيمي </a:t>
            </a:r>
            <a:r>
              <a:rPr lang="ar-SA" sz="4000" b="1" dirty="0">
                <a:cs typeface="Simplified Arabic" pitchFamily="2" charset="-78"/>
              </a:rPr>
              <a:t>نظافة الساحة بعد الفسحة؟ </a:t>
            </a:r>
          </a:p>
        </p:txBody>
      </p:sp>
      <p:sp>
        <p:nvSpPr>
          <p:cNvPr id="3" name="شكل بيضاوي 2"/>
          <p:cNvSpPr/>
          <p:nvPr/>
        </p:nvSpPr>
        <p:spPr>
          <a:xfrm>
            <a:off x="3779912" y="1060177"/>
            <a:ext cx="1584176" cy="119233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ae_Graph" pitchFamily="18" charset="-78"/>
                <a:cs typeface="ae_Graph" pitchFamily="18" charset="-78"/>
              </a:rPr>
              <a:t>خاتمة</a:t>
            </a:r>
            <a:endParaRPr lang="ar-SA" sz="2800" b="1" dirty="0">
              <a:solidFill>
                <a:srgbClr val="FFFF00"/>
              </a:solidFill>
              <a:latin typeface="ae_Graph" pitchFamily="18" charset="-78"/>
              <a:cs typeface="ae_Graph" pitchFamily="18" charset="-78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71600" y="1628800"/>
            <a:ext cx="7632848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772400" cy="1143000"/>
          </a:xfrm>
        </p:spPr>
        <p:txBody>
          <a:bodyPr/>
          <a:lstStyle/>
          <a:p>
            <a:pPr eaLnBrk="1" hangingPunct="1"/>
            <a:r>
              <a:rPr lang="ar-SA" smtClean="0">
                <a:solidFill>
                  <a:srgbClr val="9933FF"/>
                </a:solidFill>
                <a:cs typeface="Hacen Sudan" pitchFamily="2" charset="-78"/>
              </a:rPr>
              <a:t>فائدة</a:t>
            </a:r>
            <a:endParaRPr lang="en-US" smtClean="0">
              <a:solidFill>
                <a:srgbClr val="9933FF"/>
              </a:solidFill>
              <a:cs typeface="Hacen Sudan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27584" y="2060848"/>
            <a:ext cx="734481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قال عليه الصلاة والسلام :</a:t>
            </a:r>
            <a:br>
              <a:rPr lang="ar-SA" b="1" dirty="0">
                <a:solidFill>
                  <a:prstClr val="black"/>
                </a:solidFill>
              </a:rPr>
            </a:br>
            <a:r>
              <a:rPr lang="ar-SA" b="1" dirty="0" smtClean="0">
                <a:solidFill>
                  <a:prstClr val="black"/>
                </a:solidFill>
              </a:rPr>
              <a:t>« </a:t>
            </a:r>
            <a:r>
              <a:rPr lang="ar-SA" sz="3200" b="1" dirty="0" smtClean="0">
                <a:solidFill>
                  <a:srgbClr val="FF0066"/>
                </a:solidFill>
              </a:rPr>
              <a:t>يا أيها الناس، أفشوا </a:t>
            </a:r>
            <a:r>
              <a:rPr lang="ar-SA" sz="3200" b="1" dirty="0">
                <a:solidFill>
                  <a:srgbClr val="FF0066"/>
                </a:solidFill>
              </a:rPr>
              <a:t>السلام وأطعموا الطعام وصلوا بالليل والناس نيام تدخلوا الجنة </a:t>
            </a:r>
            <a:r>
              <a:rPr lang="ar-SA" sz="3200" b="1" dirty="0" smtClean="0">
                <a:solidFill>
                  <a:srgbClr val="FF0066"/>
                </a:solidFill>
              </a:rPr>
              <a:t>بسلام</a:t>
            </a:r>
            <a:r>
              <a:rPr lang="ar-SA" b="1" dirty="0" smtClean="0">
                <a:solidFill>
                  <a:prstClr val="black"/>
                </a:solidFill>
              </a:rPr>
              <a:t>«</a:t>
            </a:r>
          </a:p>
          <a:p>
            <a:endParaRPr lang="ar-SA" b="1" dirty="0">
              <a:solidFill>
                <a:prstClr val="black"/>
              </a:solidFill>
            </a:endParaRPr>
          </a:p>
          <a:p>
            <a:endParaRPr lang="ar-SA" b="1" dirty="0" smtClean="0">
              <a:solidFill>
                <a:prstClr val="black"/>
              </a:solidFill>
            </a:endParaRPr>
          </a:p>
          <a:p>
            <a:endParaRPr lang="ar-SA" b="1" dirty="0">
              <a:solidFill>
                <a:prstClr val="black"/>
              </a:solidFill>
            </a:endParaRPr>
          </a:p>
          <a:p>
            <a:endParaRPr lang="ar-SA" dirty="0">
              <a:solidFill>
                <a:prstClr val="black"/>
              </a:solidFill>
            </a:endParaRPr>
          </a:p>
          <a:p>
            <a:r>
              <a:rPr lang="ar-SA" b="1" dirty="0">
                <a:solidFill>
                  <a:prstClr val="black"/>
                </a:solidFill>
              </a:rPr>
              <a:t>حديث صحيح </a:t>
            </a:r>
            <a:br>
              <a:rPr lang="ar-SA" b="1" dirty="0">
                <a:solidFill>
                  <a:prstClr val="black"/>
                </a:solidFill>
              </a:rPr>
            </a:br>
            <a:r>
              <a:rPr lang="ar-SA" b="1" dirty="0">
                <a:solidFill>
                  <a:prstClr val="black"/>
                </a:solidFill>
              </a:rPr>
              <a:t>صححه الألباني </a:t>
            </a:r>
            <a:br>
              <a:rPr lang="ar-SA" b="1" dirty="0">
                <a:solidFill>
                  <a:prstClr val="black"/>
                </a:solidFill>
              </a:rPr>
            </a:br>
            <a:r>
              <a:rPr lang="ar-SA" b="1" dirty="0">
                <a:solidFill>
                  <a:prstClr val="black"/>
                </a:solidFill>
              </a:rPr>
              <a:t>المصدر : صحيح بن ماجه رقم 1105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لمياء الأحمد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1104424" y="2502998"/>
            <a:ext cx="6912371" cy="7913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231"/>
              </a:avLst>
            </a:prstTxWarp>
          </a:bodyPr>
          <a:lstStyle/>
          <a:p>
            <a:pPr algn="ctr"/>
            <a:r>
              <a:rPr lang="ar-SA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مهمة </a:t>
            </a:r>
            <a:r>
              <a:rPr lang="ar-SA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منزلية</a:t>
            </a:r>
          </a:p>
        </p:txBody>
      </p:sp>
      <p:pic>
        <p:nvPicPr>
          <p:cNvPr id="20484" name="Picture 5" descr="صورة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0"/>
            <a:ext cx="24590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113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82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104424" y="4005064"/>
            <a:ext cx="681005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4000" b="1" dirty="0" smtClean="0"/>
              <a:t>قومي بتقييم </a:t>
            </a:r>
            <a:r>
              <a:rPr lang="ar-SA" sz="4000" b="1" dirty="0"/>
              <a:t>ذاتي (أداءك للصلاة ، رضا والديك ، حل الواجبات ، غذاءك الصحي). 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غدوو (3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50403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9"/>
          <p:cNvSpPr>
            <a:spLocks noChangeArrowheads="1" noChangeShapeType="1" noTextEdit="1"/>
          </p:cNvSpPr>
          <p:nvPr/>
        </p:nvSpPr>
        <p:spPr bwMode="auto">
          <a:xfrm>
            <a:off x="1116013" y="3789363"/>
            <a:ext cx="7200900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23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شكرا ًلحسن تفاعلكن 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إلى اللقاء في الحصة القادمة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بإذن الله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SA" dirty="0" smtClean="0">
                <a:solidFill>
                  <a:srgbClr val="9933FF"/>
                </a:solidFill>
                <a:cs typeface="Hacen Liner XL" pitchFamily="2" charset="-78"/>
              </a:rPr>
              <a:t>قوانين الصف</a:t>
            </a:r>
            <a:endParaRPr lang="en-US" dirty="0" smtClean="0">
              <a:solidFill>
                <a:srgbClr val="9933FF"/>
              </a:solidFill>
              <a:cs typeface="Hacen Liner XL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2250"/>
            <a:ext cx="8229600" cy="53657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ar-SA" sz="2400" dirty="0" smtClean="0"/>
          </a:p>
          <a:p>
            <a:pPr eaLnBrk="1" hangingPunct="1">
              <a:lnSpc>
                <a:spcPct val="150000"/>
              </a:lnSpc>
            </a:pPr>
            <a:r>
              <a:rPr lang="ar-SA" sz="2400" dirty="0" smtClean="0">
                <a:solidFill>
                  <a:srgbClr val="FFFF00"/>
                </a:solidFill>
                <a:cs typeface="AGA Mashq Regular" pitchFamily="2" charset="-78"/>
              </a:rPr>
              <a:t>التزمي الهدوء – لا تقاطعي زميلتك أثناء الحديث.</a:t>
            </a:r>
          </a:p>
          <a:p>
            <a:pPr eaLnBrk="1" hangingPunct="1">
              <a:lnSpc>
                <a:spcPct val="150000"/>
              </a:lnSpc>
            </a:pPr>
            <a:r>
              <a:rPr lang="ar-SA" sz="2400" dirty="0" smtClean="0">
                <a:solidFill>
                  <a:srgbClr val="FFFF00"/>
                </a:solidFill>
                <a:cs typeface="AGA Mashq Regular" pitchFamily="2" charset="-78"/>
              </a:rPr>
              <a:t>احترمي معلمتك و زميلاتك. </a:t>
            </a:r>
          </a:p>
          <a:p>
            <a:pPr eaLnBrk="1" hangingPunct="1">
              <a:lnSpc>
                <a:spcPct val="150000"/>
              </a:lnSpc>
            </a:pPr>
            <a:r>
              <a:rPr lang="ar-SA" sz="2400" dirty="0" smtClean="0">
                <a:solidFill>
                  <a:srgbClr val="FFFF00"/>
                </a:solidFill>
                <a:cs typeface="AGA Mashq Regular" pitchFamily="2" charset="-78"/>
              </a:rPr>
              <a:t>أحسني التعامل مع من حولك. </a:t>
            </a:r>
          </a:p>
          <a:p>
            <a:pPr eaLnBrk="1" hangingPunct="1">
              <a:lnSpc>
                <a:spcPct val="150000"/>
              </a:lnSpc>
            </a:pPr>
            <a:r>
              <a:rPr lang="ar-SA" sz="2400" dirty="0" smtClean="0">
                <a:solidFill>
                  <a:srgbClr val="FFFF00"/>
                </a:solidFill>
                <a:cs typeface="AGA Mashq Regular" pitchFamily="2" charset="-78"/>
              </a:rPr>
              <a:t>استأذني قبل أن تأخذي شيء ما. </a:t>
            </a:r>
          </a:p>
          <a:p>
            <a:pPr eaLnBrk="1" hangingPunct="1">
              <a:lnSpc>
                <a:spcPct val="150000"/>
              </a:lnSpc>
            </a:pPr>
            <a:r>
              <a:rPr lang="ar-SA" sz="2400" dirty="0" smtClean="0">
                <a:solidFill>
                  <a:srgbClr val="FFFF00"/>
                </a:solidFill>
                <a:cs typeface="AGA Mashq Regular" pitchFamily="2" charset="-78"/>
              </a:rPr>
              <a:t>لا تتلفظي بالعبارات السيئة.</a:t>
            </a:r>
          </a:p>
          <a:p>
            <a:pPr eaLnBrk="1" hangingPunct="1">
              <a:lnSpc>
                <a:spcPct val="150000"/>
              </a:lnSpc>
            </a:pPr>
            <a:r>
              <a:rPr lang="ar-SA" sz="2400" dirty="0" smtClean="0">
                <a:solidFill>
                  <a:srgbClr val="FFFF00"/>
                </a:solidFill>
                <a:cs typeface="AGA Mashq Regular" pitchFamily="2" charset="-78"/>
              </a:rPr>
              <a:t>استمعي للمعلمة جيدا أثناء الدرس.</a:t>
            </a:r>
          </a:p>
          <a:p>
            <a:pPr eaLnBrk="1" hangingPunct="1">
              <a:lnSpc>
                <a:spcPct val="150000"/>
              </a:lnSpc>
            </a:pPr>
            <a:r>
              <a:rPr lang="ar-SA" sz="2400" dirty="0" smtClean="0">
                <a:solidFill>
                  <a:srgbClr val="FFFF00"/>
                </a:solidFill>
                <a:cs typeface="AGA Mashq Regular" pitchFamily="2" charset="-78"/>
              </a:rPr>
              <a:t>حافظي على نظافتك و المكان. </a:t>
            </a:r>
          </a:p>
          <a:p>
            <a:pPr eaLnBrk="1" hangingPunct="1">
              <a:lnSpc>
                <a:spcPct val="150000"/>
              </a:lnSpc>
            </a:pPr>
            <a:r>
              <a:rPr lang="ar-SA" sz="2400" dirty="0" smtClean="0">
                <a:solidFill>
                  <a:srgbClr val="FFFF00"/>
                </a:solidFill>
                <a:cs typeface="AGA Mashq Regular" pitchFamily="2" charset="-78"/>
              </a:rPr>
              <a:t>التزمي بوقت الحصة. </a:t>
            </a:r>
          </a:p>
          <a:p>
            <a:pPr eaLnBrk="1" hangingPunct="1">
              <a:lnSpc>
                <a:spcPct val="150000"/>
              </a:lnSpc>
            </a:pPr>
            <a:r>
              <a:rPr lang="ar-SA" sz="2400" dirty="0" smtClean="0">
                <a:solidFill>
                  <a:srgbClr val="FFFF00"/>
                </a:solidFill>
                <a:cs typeface="AGA Mashq Regular" pitchFamily="2" charset="-78"/>
              </a:rPr>
              <a:t>لا تنتقدي أي فكرة و ابني على أفكار الآخرين.</a:t>
            </a:r>
          </a:p>
          <a:p>
            <a:pPr eaLnBrk="1" hangingPunct="1">
              <a:lnSpc>
                <a:spcPct val="150000"/>
              </a:lnSpc>
            </a:pPr>
            <a:r>
              <a:rPr lang="ar-SA" sz="2400" dirty="0" smtClean="0">
                <a:solidFill>
                  <a:srgbClr val="FFFF00"/>
                </a:solidFill>
                <a:cs typeface="AGA Mashq Regular" pitchFamily="2" charset="-78"/>
              </a:rPr>
              <a:t>حافظي على أدواتك الشخصية. </a:t>
            </a:r>
            <a:endParaRPr lang="en-US" sz="2400" dirty="0" smtClean="0">
              <a:solidFill>
                <a:srgbClr val="FFFF00"/>
              </a:solidFill>
              <a:cs typeface="AGA Mashq Regular" pitchFamily="2" charset="-78"/>
            </a:endParaRPr>
          </a:p>
        </p:txBody>
      </p:sp>
      <p:pic>
        <p:nvPicPr>
          <p:cNvPr id="3076" name="Picture 4" descr="supplie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ou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8108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book_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78463"/>
            <a:ext cx="19446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choolclip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1574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i6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463"/>
            <a:ext cx="5461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i6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996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worker1b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624" y="2996952"/>
            <a:ext cx="7772400" cy="1143000"/>
          </a:xfrm>
        </p:spPr>
        <p:txBody>
          <a:bodyPr rtlCol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8000" dirty="0" smtClean="0">
                <a:solidFill>
                  <a:srgbClr val="FF0066"/>
                </a:solidFill>
                <a:cs typeface="Hacen Dalal" pitchFamily="2" charset="-78"/>
              </a:rPr>
              <a:t>مراجعة المهارة السابقة</a:t>
            </a:r>
            <a:endParaRPr lang="en-US" sz="8000" dirty="0" smtClean="0">
              <a:solidFill>
                <a:srgbClr val="FF0066"/>
              </a:solidFill>
              <a:cs typeface="Hacen Dalal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3568" y="620689"/>
            <a:ext cx="7772400" cy="1224136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eaLnBrk="1" hangingPunct="1">
              <a:buFontTx/>
              <a:buNone/>
            </a:pPr>
            <a:r>
              <a:rPr lang="ar-SA" sz="4400" dirty="0" smtClean="0">
                <a:solidFill>
                  <a:srgbClr val="FF0000"/>
                </a:solidFill>
                <a:cs typeface="Hacen Qatar" pitchFamily="2" charset="-78"/>
              </a:rPr>
              <a:t>مدخل المهارة</a:t>
            </a: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0" lvl="0" indent="0" algn="justLow">
              <a:spcAft>
                <a:spcPts val="0"/>
              </a:spcAft>
              <a:buNone/>
            </a:pPr>
            <a:endParaRPr lang="ar-SA" sz="4000" b="1" dirty="0">
              <a:solidFill>
                <a:srgbClr val="0070C0"/>
              </a:solidFill>
              <a:latin typeface="Times New Roman"/>
              <a:ea typeface="Times New Roman"/>
              <a:cs typeface="ACS  Zomorrod" pitchFamily="2" charset="-78"/>
            </a:endParaRPr>
          </a:p>
          <a:p>
            <a:pPr marL="0" lvl="0" indent="0" algn="justLow">
              <a:spcAft>
                <a:spcPts val="0"/>
              </a:spcAft>
              <a:buNone/>
            </a:pPr>
            <a:r>
              <a:rPr lang="ar-SA" sz="4000" b="1" dirty="0" smtClean="0">
                <a:solidFill>
                  <a:srgbClr val="FFFF00"/>
                </a:solidFill>
                <a:latin typeface="Times New Roman"/>
                <a:ea typeface="Times New Roman"/>
                <a:cs typeface="ACS  Zomorrod" pitchFamily="2" charset="-78"/>
              </a:rPr>
              <a:t>ما </a:t>
            </a:r>
            <a:r>
              <a:rPr lang="ar-SA" sz="4000" b="1" dirty="0">
                <a:solidFill>
                  <a:srgbClr val="FFFF00"/>
                </a:solidFill>
                <a:latin typeface="Times New Roman"/>
                <a:ea typeface="Times New Roman"/>
                <a:cs typeface="ACS  Zomorrod" pitchFamily="2" charset="-78"/>
              </a:rPr>
              <a:t>رأيك في فكرة إلغاء الاختبارات</a:t>
            </a:r>
            <a:r>
              <a:rPr lang="ar-SA" sz="4000" b="1" dirty="0" smtClean="0">
                <a:solidFill>
                  <a:srgbClr val="FFFF00"/>
                </a:solidFill>
                <a:latin typeface="Times New Roman"/>
                <a:ea typeface="Times New Roman"/>
                <a:cs typeface="ACS  Zomorrod" pitchFamily="2" charset="-78"/>
              </a:rPr>
              <a:t>؟</a:t>
            </a:r>
            <a:endParaRPr lang="ar-SA" sz="4400" dirty="0">
              <a:solidFill>
                <a:srgbClr val="9933FF"/>
              </a:solidFill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BAUAAgMGAQf/xAA3EAACAQMDAgUDAgUDBAMAAAABAgMABBESITEFQRMiUWFxBjKBFJEVI0JSoTOxwSRi0eE08PH/xAAZAQADAQEBAAAAAAAAAAAAAAABAgMABAX/xAAlEQACAgICAgICAwEAAAAAAAAAAQIRAyESMUFRBBMiMhRCYYH/2gAMAwEAAhEDEQA/AAtPpVSK2BAA8vmB5qrbnJr3TyDLFTFXxUxRAUxUxVsVMVjFCK8xWmK8xWMUxUxV8VMVjG9jbXEsqPbwPIVcAaVyM9hX1WHpwXpkdvMcysAzbYwcVwn0hfSWlywEkYjJBKyNgfPzxXcreidQynW3GAwzn0rh+S5OVHXgSSsUXVgIi3fB5pbIhVtq6q4jeVNBTGed+KUX9mIceYHIzUYysq0LEcgimdlPFhtY82kgGlrLg1ZW0/bTNWKmS6UrlRwTWMIGDWs75UE0Oj7kUy6MWIJU43o/pcj2reIo8x23oaJVIAzR0BVJE1KHXPBoMyGsWi9inikj3nj8N5VTfTjjP5NIbv6FihtHdLt2nWMtpCg6mA7D3rpFuC0CrCuhcbY7VVb+SNApGT6mpxnOP6juEZdi65+mOmHpNvBNF4EoUEyxqM6sb55zxXC9Y6Nc9KkVZ1DRuMpIu6n2+favqEUq3Shpl3XjHBrOSC2u0MUkaNHjdXGc0+PPKL3sSeKMuj5FivNNfRl+kelrqGZmLercfFAdW+klIUdLGklvMrvt85rqXyYN0c7wySOI017proJfpW/hcCQxAEE6gxI2/FKrmxuLVsTwum+xI2PwarGcZdMm4tdoE01130bZushlYqUY4xnj8Vyuk0VZX1xZyB4XwR60MkXKNIMJKMrZ9Xa6SKMA7dqQXN9C12YQcsTSVPqPxYR4ykSDcjsTWdhfC4lLaAZQSQM71xxwuNtnU8qfQ+LKDgqalLW6zMrEGHcVK31yNzRyWKukbSMFRSSewpr0CCCS5kN0uYtGM+hJFOJ/p6YtKYo4wrtkMP6R7V1yyqLpnMsbatHIlCGIYYI2INeyQvHjWpGeMiu+6X9LW0cyXd1MZmTcpjA1dqO6j0q1vf5ksRI5wp9tqk/lRukOsEqs+Yaa2tbOe6k0W8ZdgM4FdXafRxkmY3M+iEYxpAJb/wAV0nS/p6w6c3jQGQ7HOsg/8UZ/JhFa7NDBJ9nGw/RfVJIg7m3iydg8nPvsDQ/Wfpi46VaLPLPDIWfTojJz8jPNd71Ea9UkM4JXcIalm0lyFkuLRSEOVZ14b1FQXyZ9sq8EOkfJSpFeYr6bddM6Lf3RM9qqyk4JjYrk57gUnP0WjXM+bnRbco4IJTf7SDz810R+TB96JPBJdbOLQlWDKSCO9Nuh31xBfxzK6MR5dMjgDH5oK+tha3csCyCQRsVDgYzWIFWaUkSTcWdt136jYQwyWUsYfJ8SPIYgfg0k/iNz1K7Z1YIANgaSqpJxTKy6X1KSRTbW8oJGoMRgY+aksUIIp9kpMc7soycnvWkcJoHo0Uj3jW11P4TlsGNxg5ro16RcAkgrjtg81zTqLovD8lYnuISF3oTQQcinjWc8jFFjZiOcChv4ZcykGKPIO25xigpILQJaI8s8cafcxArpD0ZmdRHKNHfPNV6Z0XwYxLI48bcr6CmYQxldbacAcVOc96HjH2Yx9MWMj+a7BdyhPJrC9tnfVpjOocHtRd5P4ah0bJ70quOsMTpKgjvikXJ7GdI8gaZUKAMpwRxxVylxb26mMtIx3bAJ3rQXAaNBqyWG5Fa2cojUoX49TzTNintkxkGtgQ/AQjiryFg4VcZzkg9q0gdVBL7t2YcYpbdys0pKk5zkGlW2F6QQ0X6tZEbGcYBI4NYN0SIWwhlupHY8kgFc+gBrESOGyz6c9zWr9T1KAq7jin/JdA15EvV/pu5aVY7KJDGB9+wPxXO9Q6ZcWEgS4QrkZB7Gu9t7yZzvjFW6hbfroNDCNs9mFWhnlHTJSxJ7R81CZFaRTSQjEZx7jmuj6lbJYYS4hDxg5BXhj71zk2nUdA2z6V1Rkpo55R4m6XbhAC4GPVc1KE3qU3BC8mfT4+i2Ns7NFGEz2U0ps+uKL2SOZyFViArDGMGmHTb971QfDbcc42pR1ro97edQ8SC28rYBZSMH3rggrbWRnXJ6TgdA17BLGHVwdQyqjbNHxiOOJQ7ZyOa5aPol5FcxjLPoGASfKP8A8zTSOznjtAJ5GEgY5AfORSShHwx4yflDKKzt1kMsbMdXKlsjPrVOozPGiqmQjbZ9KytlkMeMkEcGgL2SbzxuS2aRK2M3SNIprazLNJKspJxuOKpedZMx0wN5c4370jnLk71iAzbVXgu2JyfQ7a2ub5hNbhSoGC2Qu9e6rh0lt3cK4Ug753xS+zv5rQFVY6T2omK5SSczMgLad9uT61qZtHGXltNbTGOdSH5+R61gBXcdSt7bqkHhlBFIuPDfnHsfauYj6VeSXP6dLd2lxnA4/fiu3HlUls5J42noN+lrGG7uyJwBow4Pc+1dzJ4qRssRGkDua4To7S2/Uo0dWU50MCOP3rtij+G5BBAG4J2x8VzfIvkdGD9RdcQpMUdkikJIOogagR71pH1crMYpIwu+ABWK9QE10sMMAYA7ADf/ANUPcP8AoLvxZYSSd1UnbNTq9Me66HyswR2ZwFbdSNv3oJrpwD4Y1DHmIU80lk6pcuHLHIbse1DR3cwzpZsd8Vlj9mcztDLogUastjgUM90SPMpOOKA6LHdl2LsAv9StzTwxRKBqAJqTSi6KK2JLy6do9IjYfNKHWRjwd67B0hlGGC4oSe2tEGXQafUU0ZpCuLEVnG4cZzTIWbuoI59zQ1+Y7cK8EgKngd6G/izaQpH5FNt9A0uw9bmSLVGx+3kZrSFkLjODmk36zzMVJ8229X/WALgMc+x2rcTWNb0x/bsKFjhjY7mk9xdMTkNQ69QlQ7HNFRdAtHSOiR7a8VeN0WNmL8DINc4eoyyDB4ph06SRoZlZNQKEDNbiaxVe9RkuNSzYIB22pS4yc0d1MMl2VbGwAGPSiOh2cVzcapkdlU5wFyp+a7U1GNnI05SoUaT6VK7s/TnT3OorIC2+AeKlT/kwH+iQ1VooG0phcncAV696LdBIDqjJx5d8GsLptduXQPvuSNqUz3XhxiBkdWZhqUj/ADXJGHI6HLidJBcNL5lwVqsz5J4bekAu16YQrzGSN1yoHIoiy6rDIrqmrUD/AFd6zxNbQVkT0xys6xERg5JGaX9QBLkryaKtjI66pFAFUuoGwXQcUi0xntCC4R8ksN6FB34xTtIEk/1DjFKbxfDlYY8o4PrVk7JtGDZY1aNzG4wf3rHXttxVQ29NQDoIprafBwFb4709tNDxKABkDtXF20qq2SM03tOoBJBzipTjfQ8ZDOfp1reTGSXWJB6d/eqG2ktopItesyZAz2FWS7aTIQBQf6q8ilzOFdwzDsTxS3KhtFbOwjtNTxHBYYyRk16I4ZXMt3IsoVvIKxvJWkJAJ42wcb0llS94RH0j0opN+QNpD57Tp10SohCnOSy7Vq4tbZViSJAi42xzXOxxdSTBCnfsDWzXNxAQt2jDI5I5o8H7Ny/wYN1ItNhIi2+2Dis769kVQSoX2pHczskmqF8g9x2oOe5nlHmdiKZYxXMZT9SmX+rFCTdWncYMhxS1jIeQaqEkI4NU4oXkw0X5C40gn1NDtMSdqxCNng1osbHtWpGssJHq2pjRMVlIYww/atzZnC7YzzQtGAAjybCjLTpviEajWxiWMAY471pHNo+2gEvJbwWgUOuotsAK2vOoQWMUaooy449K8GiZCGJ+QdxWMPS7Zpj4jM5xsG3FZKP9gO/AmuIbi/keWGJnC7bDt2ovph6nYgqsLBMgnUNhmun6VbR26yfywhLAZH9X4o6QpjSAuTzmjLP/AFrQI4vNmcM7PErNpBI3HpUqCJBsY9/Y1K59FtiTq/XDFJ4MEa6Tgtnf8UkveoS3Uoc4XSMDFCyvrYn1qlejDFGKOGeSUmeszMckk0d0V4heobh9Kj/egK9XY5FPJWqETp2du/UoxKsYY47mry3urIU7VxwuZMg54reK+lQg7H2Ncr+OdKzo6TxdS4pV1BXYHHFU/jHk/wBPf2rNupBv6djSrHJPoZ5IvyCBWUVEDMcUQzo+CO9V8VImyuCaamC0MLCw8WMkkhuQMZzWssPgPiVdJHFZW3VJYkykYOBk4PavZrsdUHh7iTttS8ZXvoPJVoGuOoTtN4Sk6V4AHNM7DpryRa2aSOXnJxg5rPonS5lvBLdQjw1U4zTq9vEi8inehknX4xNCN/lIRXUlzYT5YMwXnI23o2K9RkDgYDAEg9qJMi3Vq0bnnnO9A3liqZZJCxC9h/tQtS0+xqa6NxMI2Pm3J4q93/NgDOhA7ahQXTrQ3E5muBIgBBVCdjTS9CeFjVjHalkknQ0W2rFVvFAzESouD6Cl94kIkZkAVe49KMvriG0jB5c74Brn7ucSEBCdPJq2ODlslOaWiS3Khgsa5961e7jRsNGcihYYRLqy4XHqOaHYEner/XF6I/ZIb/xC20HQgVuwYf8ANZG/g1ZCn1IxzSsipit9UTfbIZwdUuJZ44yE0sQpwtdDcRtAVKjbG1c70eGGSYGWbwXV1KPjPztXY3iR6EwS2lcZbk1z5qTSRfFbVsQXEjSPuMAbAVSKF3OFUk+lFzRqTlaM6TIIxKijzEbH/ikbpD1bMrPplxLGWOEU8ZPNG2nSpY2BZlH5yaJu7to4lwBkcitLa5OFDtlm3x6CpOUqHUYmn6TJy0hDDcBazjsiocudTE7H/wBdqFur3+d5G9jRVpKWA84IO9LtIOjf9KnfV+9StfGUbaqlLbGpHy+piraSDg817ivYPKKAVYLVgtE2Fm97crBGQC3c8AUG0lbClYNivQK6Rvpgal03YC/1Fl/2rKf6aKIWjvI2PYFcZ/NS+/G/JT6Z+hAa8pl0zpE9/OYwDGqnzsynb/3RvWOhfpYY3tEkkxtJtk/OKLyRUuNgWOTViDJqZNazW00DYmidD/3KRWeKfQo8+n1UJIzgEsQBXSQQ28KYSJEHB0gVw9tI8cilF1EcD3puOqSY0y5U/wC1cuXHJu0dGKaSpnSGRYwSWGO1Ib64je4Jz8isZbtZ0WLUSXOBiiIuiCSRALlIzj+YB5j+PWkjBR3IeUnLUTJbgR5A5ojVcaVLRgq41DPI/FNIbGC2TXHbjWi4DkZYn1qhM7B5fCbfjHal5p9Ibi12JHuHN34gDlR92DQl11EZJi1FsHO+1NpoZdZnij1u/l0Dmq2/0/Ck2bm4JJ/oTbf3NVU4LbJuM3pHJzSPK2WJPzXiJnmuxv8AoFpPqWEiKYDY9jXOXvT7iwkC3CAA/aQchqtDLGWkSnjlHskMkS2xh8NdTDdzzQk0a48hz+MUxgt7V4xrkw7cYPFVg6bNcXHhIMY5Y8UVJJsDTYP03pFz1Fj4QCoDgu3ANdAn0pZhAHu5NQ2YgDDH47Uy6bZp0+3ESktvkk9zW8hjJ0nvXLkzyb/F6OmGGKWzlpvpi7jl1WZWeMYIYsFP7VtJfkOlpOCjqdEmd8eu9dEWWJCEcqD2zQK9Ns5pTKECSEE5U8mssvL9zfXX6ie7uYonWKM6sn7ia16fcp45BOduewoa76U5vzHHINJORtuB8Ub1LpjG2RoQS0a4yBgmnfCkr7FXLbCZ54pCAHUg+neqh5n/ANIM2ByOBSKzt5tesHCjk0+sibaZhFIWhI1ebsaScFHoaMnLsqls0jEsTqHOaY2aiGENIRr7AdqGk6imlsKNXrQLXzAnBP8A4qdNj2kNXlyxOalKf4h6ipQ4s1jG66HBdyrcY0MTmQZwH/8AFK+tdGMMgks4yYTgYBJwa6WOSKSMYyU7A1uCq4KjFNHNOLFeKMkctb/TU3iKbmaJY++hst/tXQW1pbW64gjRDgAkDc/mtTaEtqRsVUo6qSctjjHehPLKfbDHGodIznXTljxjagcO7jQdzRjq0jBX2PoayaFkHl/zQToLCtTCDDNuO/vXsUsjKGLEAdzQhbCaWO//ADXk9y6robbI5ocbDYRPJ4qPGWR/Lgiufu+jMpX9KTJHjO/INMYoW8TVFqfbkCi4wCwWNyfUHtTxk4dCSip9gfTemQQx+I8ep/ccfFWu+mWc+W0srnfKt/xRkokCsEYDAzk0rt7qW6ufAQeY537CinKT5WZqKVUTpHSyZ1uHjAhjOpSxwX9Dj0rS5ASRiuVYHgmmM8qWcaRnD4Azn1HG1I7uUyyl/Xmim5u2BpRVIZW3U5MBJBqz3zvRU1z4JXOW2pRaWtxKqvChIJ+7O1MZLdo4VVyGcHYClko2NFug2OSJkD6wDSm7uCZMoDqB3NXIdPKeKoYRsS2Se3pQikmFuzRLhWgLE4ccZoPqVnfX6xCGNWT7s6hniiJYguO2a3tpZ1XQn2+1FPi7QGuWmI4OjdSRiy2+Cvqw3+KddOtJYUIuWy5OcI2QPajpA50hnKrjJxzVAy48gwRyDya0sspLZo41Ho1xGoAKnfuaCvVk1fyRn39K2/UAnDL+c1hdXqRjTpHsQKmk7HbQuVri4JVQSR3O1YrPJFPpYMGHai/4sqAjwzn1xWUl1BK/l0hm5bG4qm/Qn/S7XKg6hgEjkVDesUIbcH02rObSUGhkf1IG9BySYbAH49KKVmGHS7OOO3kLsJNbZ0ntSy/R7W+GGKxNuMnIFH2DGTCjYnvVbvpMlzMrS3HkBwRjgU0ZVL8mLKP46BUWSZmMWGjxuRWMsRJ2O9PGRILcR26eRRihoIY2kzJGFfvmhyXZqFIt5CM5qV0Phr2G3xUpeY3E2iljhlVETSnHPPvRctwoJ0nNJY5RIwAO53ya1ZnyFGMdzSuJlIPfqOiNh7UPZ9QUS+dtj2rKSJXXOoGl87CM4XaiopmcmPlk8SRWSRSoznPIzVbi4CKVzn3pX029RZAkgBztW3U5lTDp5s7c1uO6Ny1ZlNd6ZFft70TLfQTx6mONI+3HJpAzZNeaveqcEJyY1F6QulCR+a2tLg+LljuTuaVRMx27URD4mr7TWcUZNj9x4v8ALz5X5qtjYfoJZni0mNwMZ+5fb4r20IwrNuwo1GwDlgc9jUHJpUVST2Kb8GRyxAoBFjWVTLgoTuKadRQtJ5QAoGT2oaysVnbx3byDjFUjJKIjWxgkruCscYC5xnjFZ3LCNQ8Z16WzWjMEYIuynv7VSV7dAV0tvyc1NDg08omwyjHrUt11OCSCBvXjRL4RIYrn7WPFeWTxhgrgEA51Ab0/gXyXvcFlYL5RRcE4EecCsJHF1Osarhe+PT1ql1cyB9CRjQvAHpQ7VDdbCZZ2YqSOP80I8xV2JOMneqpct4gJG2e9eXKiabTEdj61kqM3Z5lJSNzn5rN4oX2cnI22NY3SfpdvFDNnfHAoNpyGznf5p1G+hL9jFkijOOfc1iyRtv4a7ckCgjcgDLE/FUlvi8RUDSfUUeLNyRssoVsAjHxR8CRsvr67VzwlOr1px0+7KxsG2B4oyjoEZbCDot5OBvxWjXADZ/xQd9OCwO3tQgue+fzSqLYzdDhpCsY8MA+3pUVyyktz7VWylgWHxXfLH+mvFURxy3HiagRnSBstKEoZ9/vI/FSk7XczksEJB9BUqn1Mn9gaoeEhS+c8UwgXG7uMEc0hkvHkYajnHBopJ2ZAuaDizJoZTzIoIUClcwLsSeK0aUKu+5rOVtQDDvWSozdmaLpbIO9euzNksSa9BWs5HpxTwLqO1axxebzV7aYJztn0rfzGTA0j5oNhSNY1UDFEKRGCQMUHKxjUamByeBWD3DNwxx7UtWNdDW3v5YWADDHcetNDfxvGGCLqOwxzXLozNv3rUM22Dv7UHBMKm0OorhJW0SANkkkEf4reObUftAUenaldlbzGZcgqDvqI2NM1QIdOCSeanJJDpsv4bbSE52xSyabQ5JwMDAwKKurh0J8TYEeUCk1xLrz2PqaaCBJmzXuX0NnTjO3rVEcLINLFsncUJaxhpcyEGmdvarEA5YFjx7U7pCK2bJcCEEhCXO2c8V6L5vMW0jbjvVptDosmR5Tuo2NCSIhjaQZJJ9RtSaY+zxbhZCxcYzwRV4r2MQOuMSdmpZJgEgHNYlyONt6fimLyN5JM6jIM54NBO++1aSyal96HbFUQjL6wRvVC+TgVkz4rxn8pxRSA3RsNgdRxWtpNGhYzliuNlHrQGT3qwaqcNUS57s3nk1uWUnHoTVI5NHJOKqDXho0qoFu7CVnO3nbbgUws76JRh5SAeQRsaS74z2om1sp7lGeFQVXkk4pJY41sdTlejoll1jUoBB4IqUDDZdQSJVWaJQBsCOP8VK5+K9lrfoUhgtWFzjFDmOcLkxsB6kVa2XTKplXK9waqTN2uGPatoroaCHHxW09xCyKiRKpA5xWIaIxsHQFuzDalv/AlZJx24rEyljgb1YoH2Aq8cQjx3NNpA2ehJAgOCM1eGSSMhsfvWgJOAKjc5Zd6WxqB5JTq3qviZ71rdRo6BlBBxQOplOCKZbFeg5ZjwDWqSnI3pW0pXbGK1imBO5wK1Gs63p96MASEYxtmimuolbOxHrniuWhuYUGNRJx91Zy3rDhql9dsrzpDu7nWQnJpZOrEkh1A96WyXrE81g925HJqig0I5WNocL90g/FHfrY1QLrLfJrmP1D+teeO3qaLhYFKjpGmLqNDavVQd6GvJWjIwukH3zSYXEnYmvTNM/8AcRW4UHkMWZtGp8AHjNDPMAcBgaFZLggeR9+Nqz8OZmwFOfeikCwp5veqGWvBZXBbSdOfmtG6dOmnDRtnsrbitaNsyzqq4TY+vvRlvZSM3hkIGz93pWE8RilaM/cDjbvTRabFldHtkkRkJmI0gE702g6bZOiy5kZT3wQtK4rSZ5o1aNgGI309qeXFyIGSOE+GseygUuWTvTDjWto8XpVkwPm5434rRrKzREjeNWUcHO9YNaG5Hiwz6STsCO/4rI9LuA7N+pyQNjjvUrvuQ9V1EMmezjTwNMaoeVIr2N4oECxq3h9gNwKEjQw5W8jVix+7nNaqULL4DZQ0GgpjBboADKCpWIQf2j9qlTpD2waeOOZgrglV2yDXkfT7VTqYsfmhTO8bAv5c74q6XIkOSdh2pqaFtGs3S4pSWgk0b8HisW6O6oztMu3AzW7XQRNSaaG/WMxwDnNFOQHxMjbiMHW3xihzIRtvRsgceWQaSexoGUMDsc1RMVlo5GzvV5JWIAAJ+KxSORxlRv6Zr3TKj4KNmtoAVA7llBQhe+RRphhmcDwlPuBilniuhwyMD6YrSO80nfNK0/AyaCbvpyJvGMAc96GjsoGGlnAYnnHFEz3yTRgBgDQZUfcJ1z6YrJutmdBCWEcOGyje3rW36e2U5CAk9vSgw7DBEiNj3r24vpZVwdA7bYzR2zaLSrbhCNKZz2AoIxRZ+0Vk8jZ3P7VTxsc06TQrZubeJu1ehFjyqj96wE3FEQTR6sSjKEYJxuPijddge+h70a1jktgZreNyM6Syjc1vc2tpok8a2CHGzLsP8Ushv2RTFbKT/aS2Kxlnv5ZBCy7t/Sdqi4ybsqpJKgl/BMSxhnCrxvQsllAELpcnP9pG9ZN+shVkaIHO2TuRWKxXTqSI2IHOO1Mk/YG/8L6gpAJzijrK3idfFklwOwHNLWsrsLrMbBfXFZrrXcNg03G1oXkl2N3vjDOyMFfHDdzQ4Q3bjSMPnIPtQOWZtTnNbxzyIcqcGioNdCuafZ0EbsigMxJGM7Uv6kQ7BwMnvg0Gt7KrFicnFUkuGkIJ2+KVY2mM8iaC+mX4tpCG1EH0NHt1HxpG0oMY5pCQJB2B9aJtisa6SRrJ2b0oSguwxnobLOHG+AaieFG7BSuSaXzLIpBVsqfStRGhVXdj7+1LxDY1EkeBt/mpVY44AgyuTzxUqRQ5ea5aZ2cjBJ7Gsi8gG2fxV/DX0q4UCuqjmcgYyycb1ZZ5lGAWGN6IArTUNvItEFgLzyMfM7E1TxG7k0fgZzpH7VHjiZd039qxrAlnZeDWy3b5zr396t+niJwFx8mqPbIPtOaGg2bfrnJ8zKfmqPMsnIA+BWSwDuP80TDbIVDMoAO2SaGkFNsxji8V9K5J9AM0yj6KjRhjK5Y9gKMs4IIcvGF2G5A3omMjOV4I5NTlkfgpGC8gA6VCDghgfc1vJHbWkOBEuT6jNbyPjfOfgULMrTN5dQx70tt9jUl0USeNtsLx/bQukNdbpqHcEbVdoLmEl9JbG+axNxMJCWYj/tNOl6Fb9jAmGSLQVXbtjmoksKDSYkCkb4UUvd2IyH/Ar2COW5kCBsn47VuHs3MNdleQLDGueAcdqIji8LJ06tQAyd8VSK3kjxkgqvJBG9bEkDU22+wPNI34QyQPeABAwxn0Ar2yjeRfE0BVPLNtn4ouPWDnCkc4J4qsgndwEUKmN98Chy1Qa3ZeVHUHMmccBVyaTSwwyNhcq5zv2z8UxuVkWLMOHON8mlbvJAHWSOPJOW3Gf/vxTQ10LOn2eQwo0JjlIRte7FckVobAgko6MvbPNDSMxwwYlT3960WfCbbNVXy7RJcfIOwxXhAHBzV5HMhBPYYrM1RE2RVLHAov9E+kESKDjJB2waFVyhytQyuRgmldvoMa8l/EkjYqx4O4zW6zuV/lkA/O9BFy2NVWPlOx2rNJhTaCTdzZ3Y5qULqPrUrcV6NyfsvXtSpWAe16KlSsA9FQ1KlYxWq1KlYxBRSf/G/NSpSy6Hh2XiZhGuGI571szsFHmP71KlRfZZdFWdhnDH969tSSZMk1KlbwYMnJ8JTk9qBvt1BO5zUqVsfZp9AXamPTwBBKwGGwN6lSqz/UlD9i4J8fk8ijLjcnPpUqVB9l0YqfM1XlY+G25/epUoMKFkrv/c33etedS3ifO+w/3FSpVF2hH0waI/8ASEf99Z1KlWiRke14eKlSmEK14alSiY9HBqVKlKMSpUqUQH//2Q=="/>
          <p:cNvSpPr>
            <a:spLocks noChangeAspect="1" noChangeArrowheads="1"/>
          </p:cNvSpPr>
          <p:nvPr/>
        </p:nvSpPr>
        <p:spPr bwMode="auto">
          <a:xfrm>
            <a:off x="90170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3568" y="620689"/>
            <a:ext cx="7772400" cy="1224136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eaLnBrk="1" hangingPunct="1">
              <a:buFontTx/>
              <a:buNone/>
            </a:pPr>
            <a:r>
              <a:rPr lang="ar-SA" sz="4400" dirty="0" smtClean="0">
                <a:solidFill>
                  <a:srgbClr val="FF0000"/>
                </a:solidFill>
                <a:cs typeface="Hacen Qatar" pitchFamily="2" charset="-78"/>
              </a:rPr>
              <a:t>مدخل المهارة</a:t>
            </a: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0" lvl="0" indent="0" algn="justLow">
              <a:spcAft>
                <a:spcPts val="0"/>
              </a:spcAft>
              <a:buNone/>
            </a:pPr>
            <a:endParaRPr lang="ar-SA" sz="4000" b="1" dirty="0" smtClean="0">
              <a:solidFill>
                <a:srgbClr val="0070C0"/>
              </a:solidFill>
              <a:latin typeface="Times New Roman"/>
              <a:ea typeface="Times New Roman"/>
              <a:cs typeface="ACS  Zomorrod" pitchFamily="2" charset="-78"/>
            </a:endParaRPr>
          </a:p>
          <a:p>
            <a:pPr marL="0" lvl="0" indent="0" algn="justLow">
              <a:spcAft>
                <a:spcPts val="0"/>
              </a:spcAft>
              <a:buNone/>
            </a:pPr>
            <a:endParaRPr lang="ar-SA" sz="4000" b="1" dirty="0" smtClean="0">
              <a:solidFill>
                <a:srgbClr val="0070C0"/>
              </a:solidFill>
              <a:latin typeface="Times New Roman"/>
              <a:ea typeface="Times New Roman"/>
              <a:cs typeface="ACS  Zomorrod" pitchFamily="2" charset="-78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ar-SA" sz="4400" dirty="0">
              <a:solidFill>
                <a:srgbClr val="33CC33"/>
              </a:solidFill>
              <a:cs typeface="Hacen Qatar" pitchFamily="2" charset="-78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ar-SA" sz="4400" dirty="0">
              <a:solidFill>
                <a:srgbClr val="33CC33"/>
              </a:solidFill>
              <a:cs typeface="Hacen Qatar" pitchFamily="2" charset="-78"/>
            </a:endParaRPr>
          </a:p>
          <a:p>
            <a:pPr marL="0" lvl="0" indent="0" algn="ctr">
              <a:spcAft>
                <a:spcPts val="0"/>
              </a:spcAft>
              <a:buNone/>
            </a:pPr>
            <a:r>
              <a:rPr lang="ar-SA" sz="4400" dirty="0">
                <a:solidFill>
                  <a:srgbClr val="33CC33"/>
                </a:solidFill>
                <a:cs typeface="Hacen Qatar" pitchFamily="2" charset="-78"/>
              </a:rPr>
              <a:t>	ما حكمك على جودة الصورة؟</a:t>
            </a:r>
          </a:p>
          <a:p>
            <a:pPr marL="0" lvl="0" indent="0" algn="ctr">
              <a:spcAft>
                <a:spcPts val="0"/>
              </a:spcAft>
              <a:buNone/>
            </a:pPr>
            <a:r>
              <a:rPr lang="ar-SA" sz="4400" dirty="0">
                <a:solidFill>
                  <a:srgbClr val="33CC33"/>
                </a:solidFill>
                <a:cs typeface="Hacen Qatar" pitchFamily="2" charset="-78"/>
              </a:rPr>
              <a:t>	ما حكمك على وضوح الصورة؟</a:t>
            </a:r>
          </a:p>
          <a:p>
            <a:pPr marL="609600" indent="-609600" algn="ctr" eaLnBrk="1" hangingPunct="1">
              <a:buFontTx/>
              <a:buNone/>
            </a:pPr>
            <a:endParaRPr lang="ar-SA" sz="88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en-US" sz="4400" dirty="0" smtClean="0">
              <a:solidFill>
                <a:srgbClr val="9933FF"/>
              </a:solidFill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BAUAAgMGAQf/xAA3EAACAQMDAgUDAgUDBAMAAAABAgMABBESITEFQRMiUWFxBjKBFJEVI0JSoTOxwSRi0eE08PH/xAAZAQADAQEBAAAAAAAAAAAAAAABAgMABAX/xAAlEQACAgICAgICAwEAAAAAAAAAAQIRAyESMUFRBBMiMhRCYYH/2gAMAwEAAhEDEQA/AAtPpVSK2BAA8vmB5qrbnJr3TyDLFTFXxUxRAUxUxVsVMVjFCK8xWmK8xWMUxUxV8VMVjG9jbXEsqPbwPIVcAaVyM9hX1WHpwXpkdvMcysAzbYwcVwn0hfSWlywEkYjJBKyNgfPzxXcreidQynW3GAwzn0rh+S5OVHXgSSsUXVgIi3fB5pbIhVtq6q4jeVNBTGed+KUX9mIceYHIzUYysq0LEcgimdlPFhtY82kgGlrLg1ZW0/bTNWKmS6UrlRwTWMIGDWs75UE0Oj7kUy6MWIJU43o/pcj2reIo8x23oaJVIAzR0BVJE1KHXPBoMyGsWi9inikj3nj8N5VTfTjjP5NIbv6FihtHdLt2nWMtpCg6mA7D3rpFuC0CrCuhcbY7VVb+SNApGT6mpxnOP6juEZdi65+mOmHpNvBNF4EoUEyxqM6sb55zxXC9Y6Nc9KkVZ1DRuMpIu6n2+favqEUq3Shpl3XjHBrOSC2u0MUkaNHjdXGc0+PPKL3sSeKMuj5FivNNfRl+kelrqGZmLercfFAdW+klIUdLGklvMrvt85rqXyYN0c7wySOI017proJfpW/hcCQxAEE6gxI2/FKrmxuLVsTwum+xI2PwarGcZdMm4tdoE01130bZushlYqUY4xnj8Vyuk0VZX1xZyB4XwR60MkXKNIMJKMrZ9Xa6SKMA7dqQXN9C12YQcsTSVPqPxYR4ykSDcjsTWdhfC4lLaAZQSQM71xxwuNtnU8qfQ+LKDgqalLW6zMrEGHcVK31yNzRyWKukbSMFRSSewpr0CCCS5kN0uYtGM+hJFOJ/p6YtKYo4wrtkMP6R7V1yyqLpnMsbatHIlCGIYYI2INeyQvHjWpGeMiu+6X9LW0cyXd1MZmTcpjA1dqO6j0q1vf5ksRI5wp9tqk/lRukOsEqs+Yaa2tbOe6k0W8ZdgM4FdXafRxkmY3M+iEYxpAJb/wAV0nS/p6w6c3jQGQ7HOsg/8UZ/JhFa7NDBJ9nGw/RfVJIg7m3iydg8nPvsDQ/Wfpi46VaLPLPDIWfTojJz8jPNd71Ea9UkM4JXcIalm0lyFkuLRSEOVZ14b1FQXyZ9sq8EOkfJSpFeYr6bddM6Lf3RM9qqyk4JjYrk57gUnP0WjXM+bnRbco4IJTf7SDz810R+TB96JPBJdbOLQlWDKSCO9Nuh31xBfxzK6MR5dMjgDH5oK+tha3csCyCQRsVDgYzWIFWaUkSTcWdt136jYQwyWUsYfJ8SPIYgfg0k/iNz1K7Z1YIANgaSqpJxTKy6X1KSRTbW8oJGoMRgY+aksUIIp9kpMc7soycnvWkcJoHo0Uj3jW11P4TlsGNxg5ro16RcAkgrjtg81zTqLovD8lYnuISF3oTQQcinjWc8jFFjZiOcChv4ZcykGKPIO25xigpILQJaI8s8cafcxArpD0ZmdRHKNHfPNV6Z0XwYxLI48bcr6CmYQxldbacAcVOc96HjH2Yx9MWMj+a7BdyhPJrC9tnfVpjOocHtRd5P4ah0bJ70quOsMTpKgjvikXJ7GdI8gaZUKAMpwRxxVylxb26mMtIx3bAJ3rQXAaNBqyWG5Fa2cojUoX49TzTNintkxkGtgQ/AQjiryFg4VcZzkg9q0gdVBL7t2YcYpbdys0pKk5zkGlW2F6QQ0X6tZEbGcYBI4NYN0SIWwhlupHY8kgFc+gBrESOGyz6c9zWr9T1KAq7jin/JdA15EvV/pu5aVY7KJDGB9+wPxXO9Q6ZcWEgS4QrkZB7Gu9t7yZzvjFW6hbfroNDCNs9mFWhnlHTJSxJ7R81CZFaRTSQjEZx7jmuj6lbJYYS4hDxg5BXhj71zk2nUdA2z6V1Rkpo55R4m6XbhAC4GPVc1KE3qU3BC8mfT4+i2Ns7NFGEz2U0ps+uKL2SOZyFViArDGMGmHTb971QfDbcc42pR1ro97edQ8SC28rYBZSMH3rggrbWRnXJ6TgdA17BLGHVwdQyqjbNHxiOOJQ7ZyOa5aPol5FcxjLPoGASfKP8A8zTSOznjtAJ5GEgY5AfORSShHwx4yflDKKzt1kMsbMdXKlsjPrVOozPGiqmQjbZ9KytlkMeMkEcGgL2SbzxuS2aRK2M3SNIprazLNJKspJxuOKpedZMx0wN5c4370jnLk71iAzbVXgu2JyfQ7a2ub5hNbhSoGC2Qu9e6rh0lt3cK4Ug753xS+zv5rQFVY6T2omK5SSczMgLad9uT61qZtHGXltNbTGOdSH5+R61gBXcdSt7bqkHhlBFIuPDfnHsfauYj6VeSXP6dLd2lxnA4/fiu3HlUls5J42noN+lrGG7uyJwBow4Pc+1dzJ4qRssRGkDua4To7S2/Uo0dWU50MCOP3rtij+G5BBAG4J2x8VzfIvkdGD9RdcQpMUdkikJIOogagR71pH1crMYpIwu+ABWK9QE10sMMAYA7ADf/ANUPcP8AoLvxZYSSd1UnbNTq9Me66HyswR2ZwFbdSNv3oJrpwD4Y1DHmIU80lk6pcuHLHIbse1DR3cwzpZsd8Vlj9mcztDLogUastjgUM90SPMpOOKA6LHdl2LsAv9StzTwxRKBqAJqTSi6KK2JLy6do9IjYfNKHWRjwd67B0hlGGC4oSe2tEGXQafUU0ZpCuLEVnG4cZzTIWbuoI59zQ1+Y7cK8EgKngd6G/izaQpH5FNt9A0uw9bmSLVGx+3kZrSFkLjODmk36zzMVJ8229X/WALgMc+x2rcTWNb0x/bsKFjhjY7mk9xdMTkNQ69QlQ7HNFRdAtHSOiR7a8VeN0WNmL8DINc4eoyyDB4ph06SRoZlZNQKEDNbiaxVe9RkuNSzYIB22pS4yc0d1MMl2VbGwAGPSiOh2cVzcapkdlU5wFyp+a7U1GNnI05SoUaT6VK7s/TnT3OorIC2+AeKlT/kwH+iQ1VooG0phcncAV696LdBIDqjJx5d8GsLptduXQPvuSNqUz3XhxiBkdWZhqUj/ADXJGHI6HLidJBcNL5lwVqsz5J4bekAu16YQrzGSN1yoHIoiy6rDIrqmrUD/AFd6zxNbQVkT0xys6xERg5JGaX9QBLkryaKtjI66pFAFUuoGwXQcUi0xntCC4R8ksN6FB34xTtIEk/1DjFKbxfDlYY8o4PrVk7JtGDZY1aNzG4wf3rHXttxVQ29NQDoIprafBwFb4709tNDxKABkDtXF20qq2SM03tOoBJBzipTjfQ8ZDOfp1reTGSXWJB6d/eqG2ktopItesyZAz2FWS7aTIQBQf6q8ilzOFdwzDsTxS3KhtFbOwjtNTxHBYYyRk16I4ZXMt3IsoVvIKxvJWkJAJ42wcb0llS94RH0j0opN+QNpD57Tp10SohCnOSy7Vq4tbZViSJAi42xzXOxxdSTBCnfsDWzXNxAQt2jDI5I5o8H7Ny/wYN1ItNhIi2+2Dis769kVQSoX2pHczskmqF8g9x2oOe5nlHmdiKZYxXMZT9SmX+rFCTdWncYMhxS1jIeQaqEkI4NU4oXkw0X5C40gn1NDtMSdqxCNng1osbHtWpGssJHq2pjRMVlIYww/atzZnC7YzzQtGAAjybCjLTpviEajWxiWMAY471pHNo+2gEvJbwWgUOuotsAK2vOoQWMUaooy449K8GiZCGJ+QdxWMPS7Zpj4jM5xsG3FZKP9gO/AmuIbi/keWGJnC7bDt2ovph6nYgqsLBMgnUNhmun6VbR26yfywhLAZH9X4o6QpjSAuTzmjLP/AFrQI4vNmcM7PErNpBI3HpUqCJBsY9/Y1K59FtiTq/XDFJ4MEa6Tgtnf8UkveoS3Uoc4XSMDFCyvrYn1qlejDFGKOGeSUmeszMckk0d0V4heobh9Kj/egK9XY5FPJWqETp2du/UoxKsYY47mry3urIU7VxwuZMg54reK+lQg7H2Ncr+OdKzo6TxdS4pV1BXYHHFU/jHk/wBPf2rNupBv6djSrHJPoZ5IvyCBWUVEDMcUQzo+CO9V8VImyuCaamC0MLCw8WMkkhuQMZzWssPgPiVdJHFZW3VJYkykYOBk4PavZrsdUHh7iTttS8ZXvoPJVoGuOoTtN4Sk6V4AHNM7DpryRa2aSOXnJxg5rPonS5lvBLdQjw1U4zTq9vEi8inehknX4xNCN/lIRXUlzYT5YMwXnI23o2K9RkDgYDAEg9qJMi3Vq0bnnnO9A3liqZZJCxC9h/tQtS0+xqa6NxMI2Pm3J4q93/NgDOhA7ahQXTrQ3E5muBIgBBVCdjTS9CeFjVjHalkknQ0W2rFVvFAzESouD6Cl94kIkZkAVe49KMvriG0jB5c74Brn7ucSEBCdPJq2ODlslOaWiS3Khgsa5961e7jRsNGcihYYRLqy4XHqOaHYEner/XF6I/ZIb/xC20HQgVuwYf8ANZG/g1ZCn1IxzSsipit9UTfbIZwdUuJZ44yE0sQpwtdDcRtAVKjbG1c70eGGSYGWbwXV1KPjPztXY3iR6EwS2lcZbk1z5qTSRfFbVsQXEjSPuMAbAVSKF3OFUk+lFzRqTlaM6TIIxKijzEbH/ikbpD1bMrPplxLGWOEU8ZPNG2nSpY2BZlH5yaJu7to4lwBkcitLa5OFDtlm3x6CpOUqHUYmn6TJy0hDDcBazjsiocudTE7H/wBdqFur3+d5G9jRVpKWA84IO9LtIOjf9KnfV+9StfGUbaqlLbGpHy+piraSDg817ivYPKKAVYLVgtE2Fm97crBGQC3c8AUG0lbClYNivQK6Rvpgal03YC/1Fl/2rKf6aKIWjvI2PYFcZ/NS+/G/JT6Z+hAa8pl0zpE9/OYwDGqnzsynb/3RvWOhfpYY3tEkkxtJtk/OKLyRUuNgWOTViDJqZNazW00DYmidD/3KRWeKfQo8+n1UJIzgEsQBXSQQ28KYSJEHB0gVw9tI8cilF1EcD3puOqSY0y5U/wC1cuXHJu0dGKaSpnSGRYwSWGO1Ib64je4Jz8isZbtZ0WLUSXOBiiIuiCSRALlIzj+YB5j+PWkjBR3IeUnLUTJbgR5A5ojVcaVLRgq41DPI/FNIbGC2TXHbjWi4DkZYn1qhM7B5fCbfjHal5p9Ibi12JHuHN34gDlR92DQl11EZJi1FsHO+1NpoZdZnij1u/l0Dmq2/0/Ck2bm4JJ/oTbf3NVU4LbJuM3pHJzSPK2WJPzXiJnmuxv8AoFpPqWEiKYDY9jXOXvT7iwkC3CAA/aQchqtDLGWkSnjlHskMkS2xh8NdTDdzzQk0a48hz+MUxgt7V4xrkw7cYPFVg6bNcXHhIMY5Y8UVJJsDTYP03pFz1Fj4QCoDgu3ANdAn0pZhAHu5NQ2YgDDH47Uy6bZp0+3ESktvkk9zW8hjJ0nvXLkzyb/F6OmGGKWzlpvpi7jl1WZWeMYIYsFP7VtJfkOlpOCjqdEmd8eu9dEWWJCEcqD2zQK9Ns5pTKECSEE5U8mssvL9zfXX6ie7uYonWKM6sn7ia16fcp45BOduewoa76U5vzHHINJORtuB8Ub1LpjG2RoQS0a4yBgmnfCkr7FXLbCZ54pCAHUg+neqh5n/ANIM2ByOBSKzt5tesHCjk0+sibaZhFIWhI1ebsaScFHoaMnLsqls0jEsTqHOaY2aiGENIRr7AdqGk6imlsKNXrQLXzAnBP8A4qdNj2kNXlyxOalKf4h6ipQ4s1jG66HBdyrcY0MTmQZwH/8AFK+tdGMMgks4yYTgYBJwa6WOSKSMYyU7A1uCq4KjFNHNOLFeKMkctb/TU3iKbmaJY++hst/tXQW1pbW64gjRDgAkDc/mtTaEtqRsVUo6qSctjjHehPLKfbDHGodIznXTljxjagcO7jQdzRjq0jBX2PoayaFkHl/zQToLCtTCDDNuO/vXsUsjKGLEAdzQhbCaWO//ADXk9y6robbI5ocbDYRPJ4qPGWR/Lgiufu+jMpX9KTJHjO/INMYoW8TVFqfbkCi4wCwWNyfUHtTxk4dCSip9gfTemQQx+I8ep/ccfFWu+mWc+W0srnfKt/xRkokCsEYDAzk0rt7qW6ufAQeY537CinKT5WZqKVUTpHSyZ1uHjAhjOpSxwX9Dj0rS5ASRiuVYHgmmM8qWcaRnD4Azn1HG1I7uUyyl/Xmim5u2BpRVIZW3U5MBJBqz3zvRU1z4JXOW2pRaWtxKqvChIJ+7O1MZLdo4VVyGcHYClko2NFug2OSJkD6wDSm7uCZMoDqB3NXIdPKeKoYRsS2Se3pQikmFuzRLhWgLE4ccZoPqVnfX6xCGNWT7s6hniiJYguO2a3tpZ1XQn2+1FPi7QGuWmI4OjdSRiy2+Cvqw3+KddOtJYUIuWy5OcI2QPajpA50hnKrjJxzVAy48gwRyDya0sspLZo41Ho1xGoAKnfuaCvVk1fyRn39K2/UAnDL+c1hdXqRjTpHsQKmk7HbQuVri4JVQSR3O1YrPJFPpYMGHai/4sqAjwzn1xWUl1BK/l0hm5bG4qm/Qn/S7XKg6hgEjkVDesUIbcH02rObSUGhkf1IG9BySYbAH49KKVmGHS7OOO3kLsJNbZ0ntSy/R7W+GGKxNuMnIFH2DGTCjYnvVbvpMlzMrS3HkBwRjgU0ZVL8mLKP46BUWSZmMWGjxuRWMsRJ2O9PGRILcR26eRRihoIY2kzJGFfvmhyXZqFIt5CM5qV0Phr2G3xUpeY3E2iljhlVETSnHPPvRctwoJ0nNJY5RIwAO53ya1ZnyFGMdzSuJlIPfqOiNh7UPZ9QUS+dtj2rKSJXXOoGl87CM4XaiopmcmPlk8SRWSRSoznPIzVbi4CKVzn3pX029RZAkgBztW3U5lTDp5s7c1uO6Ny1ZlNd6ZFft70TLfQTx6mONI+3HJpAzZNeaveqcEJyY1F6QulCR+a2tLg+LljuTuaVRMx27URD4mr7TWcUZNj9x4v8ALz5X5qtjYfoJZni0mNwMZ+5fb4r20IwrNuwo1GwDlgc9jUHJpUVST2Kb8GRyxAoBFjWVTLgoTuKadRQtJ5QAoGT2oaysVnbx3byDjFUjJKIjWxgkruCscYC5xnjFZ3LCNQ8Z16WzWjMEYIuynv7VSV7dAV0tvyc1NDg08omwyjHrUt11OCSCBvXjRL4RIYrn7WPFeWTxhgrgEA51Ab0/gXyXvcFlYL5RRcE4EecCsJHF1Osarhe+PT1ql1cyB9CRjQvAHpQ7VDdbCZZ2YqSOP80I8xV2JOMneqpct4gJG2e9eXKiabTEdj61kqM3Z5lJSNzn5rN4oX2cnI22NY3SfpdvFDNnfHAoNpyGznf5p1G+hL9jFkijOOfc1iyRtv4a7ckCgjcgDLE/FUlvi8RUDSfUUeLNyRssoVsAjHxR8CRsvr67VzwlOr1px0+7KxsG2B4oyjoEZbCDot5OBvxWjXADZ/xQd9OCwO3tQgue+fzSqLYzdDhpCsY8MA+3pUVyyktz7VWylgWHxXfLH+mvFURxy3HiagRnSBstKEoZ9/vI/FSk7XczksEJB9BUqn1Mn9gaoeEhS+c8UwgXG7uMEc0hkvHkYajnHBopJ2ZAuaDizJoZTzIoIUClcwLsSeK0aUKu+5rOVtQDDvWSozdmaLpbIO9euzNksSa9BWs5HpxTwLqO1axxebzV7aYJztn0rfzGTA0j5oNhSNY1UDFEKRGCQMUHKxjUamByeBWD3DNwxx7UtWNdDW3v5YWADDHcetNDfxvGGCLqOwxzXLozNv3rUM22Dv7UHBMKm0OorhJW0SANkkkEf4reObUftAUenaldlbzGZcgqDvqI2NM1QIdOCSeanJJDpsv4bbSE52xSyabQ5JwMDAwKKurh0J8TYEeUCk1xLrz2PqaaCBJmzXuX0NnTjO3rVEcLINLFsncUJaxhpcyEGmdvarEA5YFjx7U7pCK2bJcCEEhCXO2c8V6L5vMW0jbjvVptDosmR5Tuo2NCSIhjaQZJJ9RtSaY+zxbhZCxcYzwRV4r2MQOuMSdmpZJgEgHNYlyONt6fimLyN5JM6jIM54NBO++1aSyal96HbFUQjL6wRvVC+TgVkz4rxn8pxRSA3RsNgdRxWtpNGhYzliuNlHrQGT3qwaqcNUS57s3nk1uWUnHoTVI5NHJOKqDXho0qoFu7CVnO3nbbgUws76JRh5SAeQRsaS74z2om1sp7lGeFQVXkk4pJY41sdTlejoll1jUoBB4IqUDDZdQSJVWaJQBsCOP8VK5+K9lrfoUhgtWFzjFDmOcLkxsB6kVa2XTKplXK9waqTN2uGPatoroaCHHxW09xCyKiRKpA5xWIaIxsHQFuzDalv/AlZJx24rEyljgb1YoH2Aq8cQjx3NNpA2ehJAgOCM1eGSSMhsfvWgJOAKjc5Zd6WxqB5JTq3qviZ71rdRo6BlBBxQOplOCKZbFeg5ZjwDWqSnI3pW0pXbGK1imBO5wK1Gs63p96MASEYxtmimuolbOxHrniuWhuYUGNRJx91Zy3rDhql9dsrzpDu7nWQnJpZOrEkh1A96WyXrE81g925HJqig0I5WNocL90g/FHfrY1QLrLfJrmP1D+teeO3qaLhYFKjpGmLqNDavVQd6GvJWjIwukH3zSYXEnYmvTNM/8AcRW4UHkMWZtGp8AHjNDPMAcBgaFZLggeR9+Nqz8OZmwFOfeikCwp5veqGWvBZXBbSdOfmtG6dOmnDRtnsrbitaNsyzqq4TY+vvRlvZSM3hkIGz93pWE8RilaM/cDjbvTRabFldHtkkRkJmI0gE702g6bZOiy5kZT3wQtK4rSZ5o1aNgGI309qeXFyIGSOE+GseygUuWTvTDjWto8XpVkwPm5434rRrKzREjeNWUcHO9YNaG5Hiwz6STsCO/4rI9LuA7N+pyQNjjvUrvuQ9V1EMmezjTwNMaoeVIr2N4oECxq3h9gNwKEjQw5W8jVix+7nNaqULL4DZQ0GgpjBboADKCpWIQf2j9qlTpD2waeOOZgrglV2yDXkfT7VTqYsfmhTO8bAv5c74q6XIkOSdh2pqaFtGs3S4pSWgk0b8HisW6O6oztMu3AzW7XQRNSaaG/WMxwDnNFOQHxMjbiMHW3xihzIRtvRsgceWQaSexoGUMDsc1RMVlo5GzvV5JWIAAJ+KxSORxlRv6Zr3TKj4KNmtoAVA7llBQhe+RRphhmcDwlPuBilniuhwyMD6YrSO80nfNK0/AyaCbvpyJvGMAc96GjsoGGlnAYnnHFEz3yTRgBgDQZUfcJ1z6YrJutmdBCWEcOGyje3rW36e2U5CAk9vSgw7DBEiNj3r24vpZVwdA7bYzR2zaLSrbhCNKZz2AoIxRZ+0Vk8jZ3P7VTxsc06TQrZubeJu1ehFjyqj96wE3FEQTR6sSjKEYJxuPijddge+h70a1jktgZreNyM6Syjc1vc2tpok8a2CHGzLsP8Ushv2RTFbKT/aS2Kxlnv5ZBCy7t/Sdqi4ybsqpJKgl/BMSxhnCrxvQsllAELpcnP9pG9ZN+shVkaIHO2TuRWKxXTqSI2IHOO1Mk/YG/8L6gpAJzijrK3idfFklwOwHNLWsrsLrMbBfXFZrrXcNg03G1oXkl2N3vjDOyMFfHDdzQ4Q3bjSMPnIPtQOWZtTnNbxzyIcqcGioNdCuafZ0EbsigMxJGM7Uv6kQ7BwMnvg0Gt7KrFicnFUkuGkIJ2+KVY2mM8iaC+mX4tpCG1EH0NHt1HxpG0oMY5pCQJB2B9aJtisa6SRrJ2b0oSguwxnobLOHG+AaieFG7BSuSaXzLIpBVsqfStRGhVXdj7+1LxDY1EkeBt/mpVY44AgyuTzxUqRQ5ea5aZ2cjBJ7Gsi8gG2fxV/DX0q4UCuqjmcgYyycb1ZZ5lGAWGN6IArTUNvItEFgLzyMfM7E1TxG7k0fgZzpH7VHjiZd039qxrAlnZeDWy3b5zr396t+niJwFx8mqPbIPtOaGg2bfrnJ8zKfmqPMsnIA+BWSwDuP80TDbIVDMoAO2SaGkFNsxji8V9K5J9AM0yj6KjRhjK5Y9gKMs4IIcvGF2G5A3omMjOV4I5NTlkfgpGC8gA6VCDghgfc1vJHbWkOBEuT6jNbyPjfOfgULMrTN5dQx70tt9jUl0USeNtsLx/bQukNdbpqHcEbVdoLmEl9JbG+axNxMJCWYj/tNOl6Fb9jAmGSLQVXbtjmoksKDSYkCkb4UUvd2IyH/Ar2COW5kCBsn47VuHs3MNdleQLDGueAcdqIji8LJ06tQAyd8VSK3kjxkgqvJBG9bEkDU22+wPNI34QyQPeABAwxn0Ar2yjeRfE0BVPLNtn4ouPWDnCkc4J4qsgndwEUKmN98Chy1Qa3ZeVHUHMmccBVyaTSwwyNhcq5zv2z8UxuVkWLMOHON8mlbvJAHWSOPJOW3Gf/vxTQ10LOn2eQwo0JjlIRte7FckVobAgko6MvbPNDSMxwwYlT3960WfCbbNVXy7RJcfIOwxXhAHBzV5HMhBPYYrM1RE2RVLHAov9E+kESKDjJB2waFVyhytQyuRgmldvoMa8l/EkjYqx4O4zW6zuV/lkA/O9BFy2NVWPlOx2rNJhTaCTdzZ3Y5qULqPrUrcV6NyfsvXtSpWAe16KlSsA9FQ1KlYxWq1KlYxBRSf/G/NSpSy6Hh2XiZhGuGI571szsFHmP71KlRfZZdFWdhnDH969tSSZMk1KlbwYMnJ8JTk9qBvt1BO5zUqVsfZp9AXamPTwBBKwGGwN6lSqz/UlD9i4J8fk8ijLjcnPpUqVB9l0YqfM1XlY+G25/epUoMKFkrv/c33etedS3ifO+w/3FSpVF2hH0waI/8ASEf99Z1KlWiRke14eKlSmEK14alSiY9HBqVKlKMSpUqUQH//2Q=="/>
          <p:cNvSpPr>
            <a:spLocks noChangeAspect="1" noChangeArrowheads="1"/>
          </p:cNvSpPr>
          <p:nvPr/>
        </p:nvSpPr>
        <p:spPr bwMode="auto">
          <a:xfrm>
            <a:off x="90170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3066293" cy="37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8763"/>
            <a:ext cx="3067050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4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791487" y="1556792"/>
            <a:ext cx="7561026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6000" dirty="0" smtClean="0">
                <a:solidFill>
                  <a:srgbClr val="92D050"/>
                </a:solidFill>
                <a:cs typeface="PT Bold Broken" pitchFamily="2" charset="-78"/>
              </a:rPr>
              <a:t>من خلال ما سبق </a:t>
            </a:r>
            <a:r>
              <a:rPr lang="ar-SA" sz="6000" dirty="0" err="1" smtClean="0">
                <a:solidFill>
                  <a:srgbClr val="92D050"/>
                </a:solidFill>
                <a:cs typeface="PT Bold Broken" pitchFamily="2" charset="-78"/>
              </a:rPr>
              <a:t>إستنتجي</a:t>
            </a:r>
            <a:r>
              <a:rPr lang="ar-SA" sz="6000" dirty="0" smtClean="0">
                <a:solidFill>
                  <a:srgbClr val="92D050"/>
                </a:solidFill>
                <a:cs typeface="PT Bold Broken" pitchFamily="2" charset="-78"/>
              </a:rPr>
              <a:t> مهارة اليوم</a:t>
            </a:r>
            <a:r>
              <a:rPr lang="ar-SA" sz="9600" dirty="0" smtClean="0">
                <a:solidFill>
                  <a:srgbClr val="92D050"/>
                </a:solidFill>
                <a:cs typeface="PT Bold Broken" pitchFamily="2" charset="-78"/>
              </a:rPr>
              <a:t>؟؟؟</a:t>
            </a:r>
            <a:endParaRPr lang="en-US" sz="9600" dirty="0" smtClean="0">
              <a:solidFill>
                <a:srgbClr val="92D050"/>
              </a:solidFill>
              <a:cs typeface="PT Bold Broken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4293096"/>
            <a:ext cx="2143125" cy="2143125"/>
          </a:xfrm>
          <a:prstGeom prst="rect">
            <a:avLst/>
          </a:prstGeom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RNRC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AutoShape 7"/>
          <p:cNvSpPr>
            <a:spLocks noChangeArrowheads="1"/>
          </p:cNvSpPr>
          <p:nvPr/>
        </p:nvSpPr>
        <p:spPr bwMode="auto">
          <a:xfrm>
            <a:off x="2484438" y="2420938"/>
            <a:ext cx="6135687" cy="3744912"/>
          </a:xfrm>
          <a:prstGeom prst="flowChartManualInput">
            <a:avLst/>
          </a:prstGeom>
          <a:solidFill>
            <a:srgbClr val="FFFFCC"/>
          </a:solidFill>
          <a:ln w="76200">
            <a:solidFill>
              <a:srgbClr val="FFCC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justLow"/>
            <a:r>
              <a:rPr lang="ar-SA" sz="2400" b="1" i="1" u="sng" dirty="0">
                <a:solidFill>
                  <a:srgbClr val="333399"/>
                </a:solidFill>
                <a:ea typeface="Times New Roman" pitchFamily="18" charset="0"/>
                <a:cs typeface="Andalus" pitchFamily="2" charset="-78"/>
              </a:rPr>
              <a:t>تعريفها:</a:t>
            </a:r>
            <a:endParaRPr lang="ar-SA" sz="2400" dirty="0">
              <a:ea typeface="Times New Roman" pitchFamily="18" charset="0"/>
              <a:cs typeface="Andalus" pitchFamily="2" charset="-78"/>
            </a:endParaRPr>
          </a:p>
          <a:p>
            <a:pPr algn="justLow" eaLnBrk="0" hangingPunct="0"/>
            <a:r>
              <a:rPr lang="ar-SA" sz="4000" b="1" dirty="0">
                <a:solidFill>
                  <a:srgbClr val="008000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هي </a:t>
            </a:r>
            <a:r>
              <a:rPr lang="ar-SA" sz="4000" b="1" dirty="0" smtClean="0">
                <a:solidFill>
                  <a:srgbClr val="008000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القدرة على</a:t>
            </a:r>
            <a:r>
              <a:rPr lang="ar-SA" sz="4000" b="1" dirty="0" smtClean="0">
                <a:solidFill>
                  <a:srgbClr val="FFC000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</a:t>
            </a:r>
            <a:r>
              <a:rPr lang="ar-SA" sz="4000" b="1" dirty="0" smtClean="0">
                <a:solidFill>
                  <a:schemeClr val="accent2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إصدار حكم </a:t>
            </a:r>
            <a:r>
              <a:rPr lang="ar-SA" sz="4000" b="1" dirty="0" smtClean="0">
                <a:solidFill>
                  <a:srgbClr val="008000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على الأفكار أو الأنشطة أو الحلول من خلال</a:t>
            </a:r>
            <a:r>
              <a:rPr lang="ar-SA" sz="4000" b="1" dirty="0" smtClean="0">
                <a:solidFill>
                  <a:schemeClr val="accent2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معايير</a:t>
            </a:r>
            <a:r>
              <a:rPr lang="ar-SA" sz="4000" b="1" dirty="0" smtClean="0">
                <a:solidFill>
                  <a:srgbClr val="008000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محددة مع تبرير هذا الحكم.</a:t>
            </a:r>
            <a:endParaRPr lang="ar-SA" sz="4000" b="1" dirty="0">
              <a:solidFill>
                <a:srgbClr val="008000"/>
              </a:solidFill>
              <a:latin typeface="ae_AlMohanad" pitchFamily="18" charset="-78"/>
              <a:ea typeface="Times New Roman" pitchFamily="18" charset="0"/>
              <a:cs typeface="ae_AlMohanad" pitchFamily="18" charset="-78"/>
            </a:endParaRPr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-36513" y="33338"/>
            <a:ext cx="712788" cy="2171700"/>
          </a:xfrm>
          <a:prstGeom prst="flowChartCollate">
            <a:avLst/>
          </a:prstGeom>
          <a:solidFill>
            <a:srgbClr val="FFFFFF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296863" y="-151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/>
          </a:p>
        </p:txBody>
      </p:sp>
      <p:sp>
        <p:nvSpPr>
          <p:cNvPr id="9222" name="WordArt 11"/>
          <p:cNvSpPr>
            <a:spLocks noChangeArrowheads="1" noChangeShapeType="1" noTextEdit="1"/>
          </p:cNvSpPr>
          <p:nvPr/>
        </p:nvSpPr>
        <p:spPr bwMode="auto">
          <a:xfrm>
            <a:off x="2484439" y="342900"/>
            <a:ext cx="5759450" cy="1141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FS_Wood"/>
              </a:rPr>
              <a:t>مهارة </a:t>
            </a:r>
            <a:r>
              <a:rPr lang="ar-SA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FS_Wood"/>
              </a:rPr>
              <a:t>التقييم</a:t>
            </a:r>
            <a:endParaRPr lang="ar-SA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FS_Wood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68313" y="2132856"/>
            <a:ext cx="8208143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685800" indent="-685800" algn="justLow">
              <a:lnSpc>
                <a:spcPct val="200000"/>
              </a:lnSpc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ar-SA" sz="4400" b="1" dirty="0" smtClean="0">
                <a:cs typeface="Simplified Arabic" pitchFamily="2" charset="-78"/>
              </a:rPr>
              <a:t>القدرة على </a:t>
            </a:r>
            <a:r>
              <a:rPr lang="ar-SA" sz="4400" b="1" dirty="0" smtClean="0">
                <a:solidFill>
                  <a:schemeClr val="accent2">
                    <a:lumMod val="75000"/>
                  </a:schemeClr>
                </a:solidFill>
                <a:cs typeface="Simplified Arabic" pitchFamily="2" charset="-78"/>
              </a:rPr>
              <a:t>تحسين الوضع </a:t>
            </a:r>
            <a:r>
              <a:rPr lang="ar-SA" sz="4400" b="1" dirty="0" smtClean="0">
                <a:cs typeface="Simplified Arabic" pitchFamily="2" charset="-78"/>
              </a:rPr>
              <a:t>من خلال </a:t>
            </a:r>
            <a:r>
              <a:rPr lang="ar-SA" sz="4400" b="1" dirty="0" smtClean="0">
                <a:solidFill>
                  <a:srgbClr val="008000"/>
                </a:solidFill>
                <a:cs typeface="Simplified Arabic" pitchFamily="2" charset="-78"/>
              </a:rPr>
              <a:t>معايير</a:t>
            </a:r>
            <a:r>
              <a:rPr lang="ar-SA" sz="4400" b="1" dirty="0" smtClean="0">
                <a:cs typeface="Simplified Arabic" pitchFamily="2" charset="-78"/>
              </a:rPr>
              <a:t> محددة مسبقاً</a:t>
            </a:r>
            <a:r>
              <a:rPr lang="ar-SA" sz="2800" b="1" dirty="0" smtClean="0">
                <a:cs typeface="Simplified Arabic" pitchFamily="2" charset="-78"/>
              </a:rPr>
              <a:t>.</a:t>
            </a:r>
          </a:p>
        </p:txBody>
      </p: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2051050" y="331788"/>
            <a:ext cx="4908550" cy="1368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الهدف من المهارة </a:t>
            </a:r>
          </a:p>
        </p:txBody>
      </p:sp>
      <p:pic>
        <p:nvPicPr>
          <p:cNvPr id="10244" name="Picture 9" descr="صورة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229200"/>
            <a:ext cx="17764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2051050" y="331788"/>
            <a:ext cx="4908550" cy="1368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خطوات المهارة</a:t>
            </a:r>
            <a:endParaRPr lang="ar-SA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9" t="15517" r="21361" b="10560"/>
          <a:stretch/>
        </p:blipFill>
        <p:spPr bwMode="auto">
          <a:xfrm>
            <a:off x="383955" y="1700213"/>
            <a:ext cx="8259598" cy="5048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625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378</Words>
  <Application>Microsoft Office PowerPoint</Application>
  <PresentationFormat>عرض على الشاشة (3:4)‏</PresentationFormat>
  <Paragraphs>118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1" baseType="lpstr">
      <vt:lpstr>حيوية</vt:lpstr>
      <vt:lpstr>نسق Office</vt:lpstr>
      <vt:lpstr>عرض تقديمي في PowerPoint</vt:lpstr>
      <vt:lpstr>قوانين الصف</vt:lpstr>
      <vt:lpstr>مراجعة المهارة السابقة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غاليتي تذكري ...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فائدة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107</cp:revision>
  <cp:lastPrinted>1601-01-01T00:00:00Z</cp:lastPrinted>
  <dcterms:created xsi:type="dcterms:W3CDTF">1601-01-01T00:00:00Z</dcterms:created>
  <dcterms:modified xsi:type="dcterms:W3CDTF">2013-04-09T22:36:40Z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