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3" r:id="rId2"/>
    <p:sldId id="266" r:id="rId3"/>
    <p:sldId id="276" r:id="rId4"/>
    <p:sldId id="280" r:id="rId5"/>
    <p:sldId id="295" r:id="rId6"/>
    <p:sldId id="296" r:id="rId7"/>
    <p:sldId id="267" r:id="rId8"/>
    <p:sldId id="257" r:id="rId9"/>
    <p:sldId id="258" r:id="rId10"/>
    <p:sldId id="284" r:id="rId11"/>
    <p:sldId id="292" r:id="rId12"/>
    <p:sldId id="293" r:id="rId13"/>
    <p:sldId id="297" r:id="rId14"/>
    <p:sldId id="268" r:id="rId15"/>
    <p:sldId id="285" r:id="rId16"/>
    <p:sldId id="298" r:id="rId17"/>
    <p:sldId id="290" r:id="rId18"/>
    <p:sldId id="291" r:id="rId19"/>
    <p:sldId id="275" r:id="rId20"/>
    <p:sldId id="271" r:id="rId21"/>
    <p:sldId id="262" r:id="rId2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3399FF"/>
    <a:srgbClr val="33CC33"/>
    <a:srgbClr val="008080"/>
    <a:srgbClr val="FF7C80"/>
    <a:srgbClr val="008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3" autoAdjust="0"/>
    <p:restoredTop sz="94761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A5526E84-02B6-4C01-B0D0-155625983C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0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D76C695F-90D7-4217-B9CA-94CC2BEE44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319D-A7C3-4798-8C0A-08B120240C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4626-D050-4C6A-BBE1-502A81B405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4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DAF0-D4F5-4C39-9EA2-E027F13286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0494-3BB0-4CAC-92E7-C9A7B6281F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4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1E84-E0EB-4F6A-A5FA-CC58D52954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2B84-0E70-46E6-A37F-C551897DDF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237A-C7F5-4160-92F2-9ED1F92A8B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59E4-CA8C-4A13-8C7A-849FC6D44D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2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C00E-B35B-46F6-B4BC-C00639777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A02F-F2D6-43D3-9351-6A2253D621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46B5-5DBE-400B-8431-1D766AD2A0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4EC4AD-855B-4412-905D-8C61128717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.sa/url?sa=i&amp;rct=j&amp;q=%D8%B3%D8%A7%D8%B9%D8%A9+%D9%83%D8%B1%D8%AA%D9%88%D9%86&amp;source=images&amp;cd=&amp;cad=rja&amp;docid=8fn66vex6tgXeM&amp;tbnid=ZoVZAJA3fkrQ-M:&amp;ved=0CAUQjRw&amp;url=http://discussinarabic.blogspot.com/2007/08/blog-post.html&amp;ei=CKQpUYzXGYWxtAatkIC4AQ&amp;psig=AFQjCNF3-PKLMZ2gw1Y8mINmyryu-VPxBw&amp;ust=136176979321836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03350" y="620713"/>
            <a:ext cx="6480175" cy="496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مرحبا بك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تلميذتي العزيزة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172400" y="0"/>
            <a:ext cx="97160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524328" y="5157192"/>
            <a:ext cx="1619672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11730" r="3881" b="33462"/>
          <a:stretch/>
        </p:blipFill>
        <p:spPr bwMode="auto">
          <a:xfrm>
            <a:off x="0" y="692696"/>
            <a:ext cx="9135605" cy="485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15616" y="715864"/>
            <a:ext cx="19442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ar-SA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115616" y="1700808"/>
            <a:ext cx="6840760" cy="26642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4000" b="1" dirty="0" err="1" smtClean="0"/>
              <a:t>إربطي</a:t>
            </a:r>
            <a:r>
              <a:rPr lang="ar-SA" sz="4000" b="1" dirty="0" smtClean="0"/>
              <a:t> بين كلمة حاسب آلي و مشكلة الوجبات السريعة.</a:t>
            </a:r>
            <a:endParaRPr lang="ar-SA" sz="4000" b="1" dirty="0"/>
          </a:p>
        </p:txBody>
      </p:sp>
      <p:sp>
        <p:nvSpPr>
          <p:cNvPr id="4" name="مستطيل 3"/>
          <p:cNvSpPr/>
          <p:nvPr/>
        </p:nvSpPr>
        <p:spPr>
          <a:xfrm>
            <a:off x="6804248" y="476672"/>
            <a:ext cx="1364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مثال: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4598" y="2276872"/>
            <a:ext cx="2077442" cy="864096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32040" y="2996952"/>
            <a:ext cx="2880320" cy="864096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15000" r="1395" b="11345"/>
          <a:stretch/>
        </p:blipFill>
        <p:spPr bwMode="auto">
          <a:xfrm>
            <a:off x="0" y="764704"/>
            <a:ext cx="9144000" cy="538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115616" y="715864"/>
            <a:ext cx="19442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ar-SA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1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115616" y="1484784"/>
            <a:ext cx="6840760" cy="26642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4000" b="1" dirty="0" err="1" smtClean="0"/>
              <a:t>إربطي</a:t>
            </a:r>
            <a:r>
              <a:rPr lang="ar-SA" sz="4000" b="1" dirty="0" smtClean="0"/>
              <a:t> بين صورة الساعة ومشكلة تغيب الطلبة عن المدرسة.</a:t>
            </a:r>
            <a:endParaRPr lang="ar-SA" sz="4000" b="1" dirty="0"/>
          </a:p>
        </p:txBody>
      </p:sp>
      <p:sp>
        <p:nvSpPr>
          <p:cNvPr id="4" name="مستطيل 3"/>
          <p:cNvSpPr/>
          <p:nvPr/>
        </p:nvSpPr>
        <p:spPr>
          <a:xfrm>
            <a:off x="6804248" y="476672"/>
            <a:ext cx="1364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مثال: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AutoShape 2" descr="data:image/jpeg;base64,/9j/4AAQSkZJRgABAQAAAQABAAD/2wCEAAkGBhQPEBAUDxQUDw8PDw8UFA8QEBUWDxAQFBAVFBQUFRQYHCYeFxkjGRQVHy8gIycpLCwsFR4xNTAqNSYsLCkBCQoKDgwOGg8PGikfHyItKTAqLCo1NSwuKSwtKiwsKiwsKTUpLDUtKywsKS8pKSwqLDUsNCwpLywsLCwsNSksLP/AABEIAMkA+wMBIgACEQEDEQH/xAAbAAACAgMBAAAAAAAAAAAAAAAAAQIFAwQGB//EAEMQAAICAQIDBAYGCAUCBwAAAAECAAMRBCEFEjEGQVFhEyJxgZGhBxQyQlKxIzNicpLB0fBDU4Ki4YPCFRYXJGNzk//EABsBAQACAwEBAAAAAAAAAAAAAAABBQIEBgMH/8QANhEAAQMCBAIIBAYCAwAAAAAAAQACEQMEEiExQQVRE2FxgZGh0fAGscHhFBUiMkLxctIjM1L/2gAMAwEAAhEDEQA/APUY8QEcyREcI5CJRwjhEQhCERHCOESxHiEIRGIRwhEQjhIRKOEIREI4YhEoR4ikolCOEIowjxCEUYR4ihQlFJRQiUUlFCKAjhHCIjhCFKcIRwiIQhCIjihCKUJHM0+KaUXVOhzhlIPKcHB7x5jrPOo4taXNE9SyYAXAEwFLV8aop/W21ofAuOb+HrKm/wCkDSJ0dn/cqb82xPNOJ8NfTWslnUbhh9l1PRh5Gakp3cQqH9oAXaUPh62LQ4vLp5QB9V6U/wBJunHSu5vcg/74l+k+jvquH/5n/unm0J5/ja3Nbn5DZ8j4leqUfSNpG6m2v9+rI/2Ey50PHKL/ANTalh/CGw/8JwflPEoTNt/UGsFa1X4dt3D9Di3z9+K97hPI+D9ttTpsDm9NWP8ADtJO3k3UfMeU9B4B2tp1myn0d2N6nPrf6T0YfPym9RvWVMjkVz17we4tRijE3mPqFdxSWIpvKnSikjIyURFHCESiMlFCKOIRxQoRFHCEUBHEI4UojhCERHCEIiEIQiURMDItCJFpBjE7zHmUt9xVlA4KebvILYp0S7MrQ4vwSvVIVsHmrD7SN3ke3vHQzz/jHZO7TEnl9LV/mVgnA/aXqv5ec9MNvhv+XxkOYnqfht/zOb/FPLi526vLO/qWowtzbyP05Lx+ulm+yrN+6pP5SZ0T/gYe0Gdz22emjSvdZQb+Rq15UcoRz2BMlh3ZbwO5HtFN2o7JiistplewjnLGyxFpqRFLMztjmxgEDAO+Ju06oeAdJkDu/tXlPjVJ37/090/L0XOtpnHVWA8eU4+Mxzr6ewTYUrdyEgEj0ZBUkZIyG6jpNpOxLH9bctg/apy38fOGHxmJuKY3Wz+a24/kD3H0+q4aNHIIKkggggg4II6EHuneJ2Boz6z2lfAFdv8AaTLTS9j9KmCK/SedjFvlnHymBumASM15P4zbgZSe5a/YvtobyKdRvaB6toGzgdz46N59D7evZzS0NNaDlVFTyVQB8BN2dJw+r0lKcU/MdRXE3z6b6pdTZgB296diURkopYrRUYRmKSiIQhCJRRwhQlFHCEWOOKOFKYhFHCJwhFCJxQkSYRDGYLLI7HmuWlPxW+/DU8Lf3O06uv0XvRp4jJ0TLYkcFs+AGfL3/wBJAZY7e4fzm3WqGtjnpjHm3jOYtrV9aTyk+/qttzwFx/Ge0F9Q4pyLX/7LS6e2kkMeYvXYz8+++OQ4A8POdGGmvfw2t/S8yBvrCKlmc+uihgAfLDN8ZnJmvVqMcAGiP6A+YJ71mAVWdpuFHV6aylSFLtSeZugCXo59+FOPOV/aDht2o1Vfo9XXp61UH6q9KWO1vOW9JyMwyQOXGQQCM9ZaGt9Xc1NTNVVUFOovQ4syw5loqb7rlSGZuqqVxuwK6Pb0aPhXDrLF0mnsJZK0SylTzWvnDO59dsAM2c5OOozmXlhYVX0w8uDRnGU6xnn2ZLXqVQDCuNEtioBc62WDOXSsoGHcSnM2D4749nSZKdSr55GVwNjysCAfPE4H6PNVbrbfqvFdxVpq9TTpySV1FN3KyG1ixNiorLhGznm9bJQTl+1uqsq4pxKym5NBZw9a/q9NaJWt9fPWpQAYDErZz4IbIz3DbIcDe4EueJ7Mvt4KPxA5L1TRI/8A4hqySxrOm0PKCTyK3PqQ3KOgPqqT7ZdKcdJS9meNnV0KzgJcEqZ1XPIVtrFldiZ35HU5HgQyndTLkGUdcPZUwuEEQPAQtlsESFlVszc09+dj1/OaAMyK3eJnbXT7WoKjdNx78lD2B4gqyiiqs5gD/eZIzvadRtRoe3QqsIgwUjEY4T0UKMI4pKIijihQlCOKEWOOKOFKI4QhEQhFCIJmN2kmMwOYUrHY0wOf78pNzvIInMwHiQPdOE4hVNe8dGxwj32yrCmMLAqh+1opo1ljV4bTa1NKqs4xa7iko2QDyr+m5iNzyqT12G1wfiBvorfoLMsUV+asOGKtyn7y5U4PeMGbnEey9NtWpV+cDUXpqCyWFLK7q0qVGrYbqR6FMe+a+g4fXp61rpRa61AAVRjoMZJ7zt1O5ljxUtt6TKLJB6uW89pXlRlzi4rZzNXX6wU1WWP9iqt3YDqQiliB57TZMq+M4srRAQwt1ejpbBB2bV1CxT58vMCPOc/Qp9LVazmQPErZcYBKvOzvDjp9NWtn65gbLj+LUWnnt9wY8o8lA7pTfSV2YbiXD7KqyBar1218xwrOmRyk92QzAeZE6w7yFijG55ehz4EHIPxn0UCBAVYvKewvZDU6D0Go1xI1DazSUKjOHavS+ht0yoWBIAzcmFB29Gsv+3X0U08VsS4WHTXgKruqB1tQdOZcj1gNgc9MA9BOi4+eZdIDs1mv0W3hyWenb/bU0uQJlKhcrr+ELov/AA81Z9HUtehcnq1TL+gZvEi5VH/XbxlkJg7e6yunh972utfKK3QuwHNbValqquftNlBsN5X8F7QfXGsNdFtemAHo9RaAovOfuVn1uXG/MevlOX43bnGKoG2fvv8AJblu7KFp8W4rX9dpQ2ahGo5XcVpd9WKncc3o0Ic42PMeUKxPXGOnB9+YaZeZuXO5BIA8QMxttKl7XGk12Ehuk9a9wRMbrZ0dmDjx/ObhlWj4IPsMtBL/AIDWLqTqR1afI/eVq3LYM80ojGYp0K1Uoo4pKhEIQhSlFHFChYbbQoyenlE9wHLnPrHbaQ1jlUJBwcjf3yN9pHo8HHMRnz6QpWzmQtvC9c5PcATNW5CbRuRlTvtt12H9982rWIHqjmPmcQiKrg32T0+IkLNSoONyfADOJi0nV8/bzuMdPZMOlZuUlQOpyT1Pl/fjCLaNwIz3TXOpU9D8pPn50ONsgj3zCXK4DDyyIUpHvmTRj119v8jMZO0wMxI6kE/h6jzHnOCsaD61U1Rs8TrrPUD3nRWNRwaI6la8Qu25R37n2d0r5y/YvieouGrGpcWrp9bdRXYVHpLFrP2ncYVjhgNlHQ+7pR1m3xG2q1arnucNCQM9G67LzpPAEBMticXxXg7aMUvTtXVqdJi6tD9YrQahVAtpX1dWBzbZw4Pjkmdm00+JaIX02Vk8vpUZeYdUJHqsPMHB901eGteHdI05DMiDtnrETExn5LOqREFWPDu0iNWhueled+QW1ufQO+cKPXANbEgjkbcN6uScZsX1AOTg/oicgjHcRkeYnI8Q4UOM6R6rms0tlgHpfR7Y1FbAOGB2sr5xzDxHIcjaa+pvt4fptNWlwY1egoFViGwaixmVGKczc4OAzADIHsE7ckRIWhmt/tB2nqq1eiN3qaej0tt1rEctNlyWafTFvEH9ONumx6TH/wCcdTxD1eD0YpOx4lrFKaf201fatPmdvETFqOx+mtutuuqW+yzk/WjmVVRAgCqdh0znGcmbWnu1OmRa6yupoXAQWWmvU1oBgIbCjC1RsATytjqW6zXF3SxEYt8O+sae8llgKq+M9hqq6vSauyziGv1FtFKX6g7Vmy1ef0NI9WsLWLG2zjlPSdK1uc+2aq1tc1Vl4xbULeVBYXrQvhS2Sq8zcoxnAxzMB132FTMp+J4K7nBxjAGwTP8AI55QdoXvSlsRvKdIIYN4H4+UhVxmlrTStim5Sc1jOQQOYrnoSAQcZyBvMinbw85pU6GhrhYoRrUZiXXGRYU5SWA2L8u2TuAxAxkyvbbVejfSe4wyTAmJA5xGY2mV642yCN1bCWlJyo9g/KVDvgEzY4dZzgEW5wSCowV2O6+2bHBG4HvqOIAMDtOR+qwuDIACsTFNOtmtZ8MUVDgcved9z8JGvVMa7M/bTbmH9+RnWLSW9EZW222KiPzdcerjbGO/x/5mVmdbEDNnnzkY2HshFuQhCSoSijhCLQ11o5SM+tkbd/jIXOGNQByQwyB3YxNzlHXG/jjeAUeA+EKViuoJYMpAI23G397ydgbblK9OhB6+6ZIoRYaaCCzMcs3h0mP0DLnlIwe4jceybRmKx8SCQ0SUGawhORcA7+PnOQ7Qdua6SVqxfYPA/olPm33j5D4iUvbPte9rvTSStSEq7DrYwOCM9y528/ZtOQJm7ZWT6w6Wrk06N3I5k7dgz5nYVl1fYCWUtdz6eq9e4Brm1Gmqsc5Z1bmwMDmDsp290z6vQelAX0lla539E/IWB2wWA5gPNSD5yq7B6d10SFxhHssNfiUyAcju9YNL+fPb+s+0vKtJoGEOyECI1G2omJ1V9bf8lFjjMkLX0nDkoRK6VWuuvZUQYUDP8+ue/MzY3jzDMrDeVDvs4dztfmtjAFEiRxJmLEkX9YHKN9huIO241To2rW1WnNgwHtqIIIel+R+hGM7gjfoQR08IJolLqzDntqQqtr4NmGA5mz4nG5HhNoCRr33PgcDw33z57fKZC/uOjwYv0wB4afdOjbMwpBDjEXJ08pkEJmb6sTikak6DMkQZyzyyTo2qAXfMAh8esmYxMfxtUkzGgGgjLTKEwBQFXdCrThccoVd+gUAb9eklbcEVmc8qqCST3ATJieova8EkzJOoG+qjo2pCvOQTkE/Cee3dpErtssqS6nUNkMvOBUbBtl0I337p6GdQlY5rWWusEFmY4UDP9ieY9tuLVarWPZpx6hVAXxj0jKMF8demBv8AhnWfC7TcmsaglpgdWQzy0zEeCpeMVOiazCYPn29y6vsz23Frcj4qufA3ya3by71byPXx7p2CaLFbAHJfctPC9NS1jqtYJdmAUDrzHpPeNGpFaBjkhRk+J8ZdXlEUKzWsORBy5QR5Gd+S8LC4fWYceo35rHdoy1arkZXl37jgYkr9PzOjZ+wTt4zYiM8FvJQhCSiUIQhFihAGEKUQMJEmESdpgs3BmRpAiQ4Bwg6FSF5p2p7GOrvZpwXVizNUN2UnclPxr5DceE48z3eyrIwRkSg432Rq1OSww/8AmL6tnvOMP/qGfMTbtb6pQAY8Y2jQ/wAh28+3XtKrriwbUJdTyPLb7e9FTdhu16+iTSX7FW/Q2dx5mz6NvDcnB88eE7Jp5bxXsjbpR6RXUop2Yutb5G4wGOCf3SZ33Z7jI1lCvtzj1bFH3bB19x6j2+U5L4mt6Ty2/tziaf0vjY7T99wFv8NqvbNvVyIzHYqbtxxeyv0NWntGntdb7i7FQGqoryyKW6uWZSFHUKckDr0+nzyrzHmPKMkryknHev3fZFdpVfHOqvykEcyg8rDowz0PnMk5WpUb0baYGk585VsBnKUcg7hQSSAACSScAADJJPcJraLi1NzMtNtdrKAWFViuVU9CeUnE12tJBIClavEdFddzesFRG9WhSwF6jqLrFwyg52C7DALc+6iWl4lXUAtoGjxsK3wtQAGPUs/Vt7jnxAlpiE9+mluBwy6svfz61EbrUbjdC9bqt+gFqFj7FBJPukTrbLdqEKL/AJ16FQB4pScOx/e5B5npN2tAOgAz4bSeJk1zQMh4+iZrFp6eRQCzWEZy7kFmJOT0AA9gAA6ATKDFFPAuzlZKl7YcNu1Gn5dO7Vt6SvKogYuGYICSSOUIW9Jn/wCMeEu9NphVXXWNxWiKMKFHKqgfZGw6dJNGxIarVrUj2WHlVF5mPgB3DxPd7TNvpnGk2k0SZyA1JKwgAlxXJ/SLxLCVUg7sfSN+6MhR7zzH/TOO4dwuzUvy0qXPefuqPFj0Al1otOnEdS9upuSkM+1XOBaVGyqudgAO/cnwnp/CuF1adAtShVHh4+JzuT5nefSLOo3hls2zZHSRLp0k5n/KNMsssyuXfQN9WNdxhu3OPp3qm7Kdi00g539e4jdsbKO8KO4efU+XSdTEpHdJTzBxEvJxE6n38grNrBTaGtEAJGKOIzNEoo4pKIhCKEWECSihCIiMcRhSkRK7jHFU0tTWWnCrjoMkknAAHeSZvs8476SNWg0vI2ed7F5APFTlifLlJ/iE83guLaYJBc5oy11zjukqHuwMc7kD9vNYB9J9Gd67QPH1Py5o+I/SNR6FjRzNacBUsQgAn7zEbYHgDk/OeaxS8PCKBEEujcTr1aTn1Kk/Ma3V4LY1/ELNQ5e5i7nvPcPADoB5CXHYjWW16pRUC62bWJ3cg+95Ed3tx3yr4VwizUuEqXJ2y33UB72Pd+Z7p6t2d7OJo68L61jY53I3Y/yHl/yTF+6gKJtcIIIiNgPp1KbSlUqVBVkiDrz97qwVs9IR2Vd69e8dzf0P9+yKuD7u7vB858jvrCpYuh2bNj798l1zHioMtVrcQdBVYbgDUK35wV5gU5TzDl78jbHfKzs5wcadbbbESvUaqw2WhVUCsfcpGANkXAPi3Me+XLr47zCy80021HBha3Q69nv5BZxnJW4rqyIR1IJ6jP2iOkruKcXWj0a4Nl17FaqUxz2MBk7nZVA3LHYDx2B2K6uXHkMe7OZQdq+y76x9NZU4SzTmz1Xaxa7a7AvMrNUQ4+yOh3m242tS4GGWsjfnHrqsAHhueq6HSF+RfS8vpMet6PPID4Dm3PtOM+A6TYM0OC6R6aKq7bGvsrrCtc32nYd5zv5b77bzeyPZPCBiIaZWey5ftrWbkSmtLbLTbUVQVv8AVXBbDG60LgKqc+3MCCQRvidMFCgAdBsB5dwjz4D3mMLjc/E/3tFWqMDWcp8/67VAGcqSr4/DwnMdvtHdZQpr3qQk2IOpx0bzA3288923UonN5D5n/ibHLtjunR8DsKlKqLuqII/aD9eXVvutO7LarDSB11K8HMsK+0WoSsVrdYta9ArYIHhzDfHlnE7PtH9Hwcl9LhGO5qOyE+WPsn5eycPruD3Ufra3QA45iMp/ENvnPo9O4t7sAPAkbO59XPtC5Kpb1rcmJjmPfzW/wntdqNPYG9I9i59auxywYd+CfsnzE9h4TxVNTUr1sGDDu7vI+B8R3TwOdD2K4/8AVdQvM/JTZkPnPKDj1W8t9s+BM1OIWAANegIcBmB/If7Dbw7NiyvC13R1DIO52+3NezxGKu0OAynIIyCOkZlW1wcJCvClFHFMlCUIQhFihFCSicgxkjIsJClYzKnjvAU1actg6HIIOGVsYyD7O4jB+ctyIuSYkT3adSGCIK8y1X0bWg/o3Vh+2rA/7eYTa4Z9GRJB1Fm34axjP+o7/Ie2eiCuS5Zs/iriILz5enyWqLOgDOH5qv4dwivToFqUIB4Dv8fM+ZyfObfLMjEDrKLiPbHT0kgvzsPu1jmPx6D4yvq3FKj+85+J9e9WNC3qVjhpNJ7FblZit04PkfxDqP8AjyM5K/6SF+5Sx/esA+QBmhqPpEtI9StF8yzN/Saj76i5paWkg9Q+pVqzgl6c8Md4XU8S4qmm5fTuAGOBgHmPiSo7h4+fSbGl1ldozW62DxUg49vhPKtdr3vcvaxdj39wHgB3DynQdgtYq3PW+xuVQpzjLKSeXPnn5TlbqwpuJfS/TnpsP61VxW4SaNtjJLnAZ8vYXd8oiZfD+Uy/VfBmHvB/MZh9VP4j8BMzwK9GQc09/qFznTsWJV8c/GSAA32Hmf6zKNL+03+0fyj+rqNyMkd7HJ+fSZt4BcHOtUDRvv6KDcN2CpuMdpatKeVgz2FQQijAwehLHbHszJ9ne0VWqHrYS8f4bHY+aeP5icT2r4mt+oYpuiKEUjo2CSSPLJOJTBsRZ0G25FRo/V15+W3zXVs4RTrW4DpDjn2dy9ujnjScWuHS2wDwFjf1mSvj169LrR/1GP5mXf5jV/8AI8fstA/Db9qg8F7GIr9Otislih0YYZWGQR5ieY6Ht3qayOZhcvg6jPxGP5ztuz/ayrV+qP0doG9bHr5qe8TYpcRYTFQYevUePqFV3fB7i3GIjEOYXLcd+jNgS2jYMh/wnOGXyVu/3/Gc43Y/Vg49A/uKkfHM9qAkwJ0LL+u0RIPb/YXMvsKLjOY7Fz/YXQ3UaUJqBhgx5VyCVTuBI9/ynQmEU0gMyeZJ8TK3GjCA0bIijikqUQihChYo4o5KlKGI4QijiPljhIRLEhZYFBJ7pJmlH2suK6S8r15Me4kA/Ima9zVNKk54127dl70KXS1Gs5kBcX2o7WvqGZKiVoGRtsbPM/s+Xx8uaJjMRnN6mTmV9Pt6FOgwMpiAlmEISVsojRsEEbEHOR1BEUYhF6t2P4wdVpwX3sQ8jH8RABDe8EfOXvJOZ+j/AIea9PzNsbW5gP2cAL8cE+8TqWMueGuc6jnpJjs95L5jxJrG3LxT0lYyJzXbjiDVaYhNjYwTI6hSCW+Qx750hlH2r4UdTQyr9sEMnm65294JEcSxdASNJE9m/wB+pRw9zG3LDU0leWkxRuhUkEEEHBB2II6giRlIvpwTzDMUUKVKZKLyjBkJVlIIYdQRMWYxBCggEQV7R2b4p9Z09bn7RXcDxBIPzBlpOf7EaI1aSsNsxHMR4cxLY+BEvzL3hzi63bPXHYCQPJfLL1rG3DwzSTCIoQlgtREIoQiIQihFjjkY5KJwhCERIsYyZEwpWNjNXXacWIysMqwII8QRgzaMiRPKrTbVYWO0Kya4tII2XkfGeCvpnw26H7Fg+y4/kfKVpE9l1GhVwQwBDdVYAofaplFquw1D9FKf/XYQP4WBAnPPtLillhxDmPqPSV2dr8QUi0CsCDzC83xFid9/6eV/it+Nc3NL2CoU7qz/AL9m3wQCeYpVjpTd8vmQt13HbRomSe5edafTNYwVFLsfuqCT8p2nZzsGch9Tg43FQ3Ufvnv/AHR752Oh4NXUMIqoPBFCg+3G595lgFxNyjw6o8zVMDkNT2nbu8VR3vH31QWURhHPdY66+UYEGmSRIl21oaAGiAFzJM5lYjIOmevSZSsiRJUrneN9la9RuQVf/MTHP/qHRx85x2u7G3155AL1HfX9v3odx856kVkGqB6gH2iVNXhjZmi7D1aju0jxjqVxacZuLYYZxDkV4vdpHQ4dGQ/tKR+cxAT2v6sD4/xH+sF0K938v6TWPD7jbCe8/wCquB8SiM6fn9l5BpODXXfq6nbz5SF/iO07Hs32CKstmowxByKxugPix+97BtO3r0oHdn27/nM4nrT4Y4/9rsuQ9fQDtVfd8frVmllMYQfFKtAowJKEUuWtDQAMgFzpMpGEITJQiEIjClEUIQoWOORElMkRCEJCJGKOEKVEiLlkoQihyx8slJCQpUBXMqpASYhQjEUcIRKKOEIo4iKyUIRQ5YcknCEUQkmFgJIQiIQhChEUDCERCEUIiKEIREIRSUX/2Q=="/>
          <p:cNvSpPr>
            <a:spLocks noChangeAspect="1" noChangeArrowheads="1"/>
          </p:cNvSpPr>
          <p:nvPr/>
        </p:nvSpPr>
        <p:spPr bwMode="auto">
          <a:xfrm>
            <a:off x="90170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77" name="Picture 5" descr="http://1.bp.blogspot.com/_hgNZvuOcYho/Rr8Bt9do81I/AAAAAAAAACs/49KJTjHVy2s/s320/stop_watch_-_cartoo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96" y="4365103"/>
            <a:ext cx="3048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2843808" y="2060848"/>
            <a:ext cx="1440160" cy="864096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96136" y="2805595"/>
            <a:ext cx="2016224" cy="864096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0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23850" y="1279525"/>
            <a:ext cx="853281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cs typeface="Hacen Liner XL" pitchFamily="2" charset="-78"/>
              </a:rPr>
              <a:t>الانضمام</a:t>
            </a: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 إلى </a:t>
            </a:r>
            <a:r>
              <a:rPr lang="ar-SA" sz="4000">
                <a:solidFill>
                  <a:srgbClr val="3399FF"/>
                </a:solidFill>
                <a:latin typeface="Hacen Liner XL" pitchFamily="2" charset="-78"/>
                <a:cs typeface="Hacen Liner XL" pitchFamily="2" charset="-78"/>
              </a:rPr>
              <a:t>مجموعات و تحديد الأدوار</a:t>
            </a: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.</a:t>
            </a:r>
            <a:endParaRPr lang="en-US" sz="4000">
              <a:solidFill>
                <a:srgbClr val="008080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التفاعل بجدية للوصول إلى </a:t>
            </a:r>
            <a:r>
              <a:rPr lang="ar-SA" sz="4000">
                <a:solidFill>
                  <a:srgbClr val="33CC33"/>
                </a:solidFill>
                <a:latin typeface="Hacen Liner XL" pitchFamily="2" charset="-78"/>
                <a:cs typeface="Hacen Liner XL" pitchFamily="2" charset="-78"/>
              </a:rPr>
              <a:t>إجابات ناضجة و مميزة.</a:t>
            </a:r>
            <a:endParaRPr lang="en-US" sz="4000">
              <a:solidFill>
                <a:srgbClr val="33CC33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التزام العمل الجماعي من مبدأ قوله تعالى </a:t>
            </a:r>
            <a:r>
              <a:rPr lang="ar-SA" sz="400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(( و تعاونوا على البر و التقوى )).</a:t>
            </a:r>
            <a:endParaRPr lang="en-US" sz="4000">
              <a:solidFill>
                <a:srgbClr val="FF33CC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إتقان الإجابة من مبدأ قوله صلى الله عليه و سلم </a:t>
            </a:r>
            <a:r>
              <a:rPr lang="ar-SA" sz="400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" من عمل منكم عملا فليتقنه ".</a:t>
            </a:r>
            <a:endParaRPr lang="en-US" sz="4000">
              <a:solidFill>
                <a:srgbClr val="9933FF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احترام الزمن المحدد من مبدأ الحكمة </a:t>
            </a:r>
            <a:r>
              <a:rPr lang="ar-SA" sz="4000">
                <a:solidFill>
                  <a:srgbClr val="FF6600"/>
                </a:solidFill>
                <a:latin typeface="Hacen Liner XL" pitchFamily="2" charset="-78"/>
                <a:cs typeface="Hacen Liner XL" pitchFamily="2" charset="-78"/>
              </a:rPr>
              <a:t>"الوقت كالسيف إن لم تقطعه قطعك"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ar-SA" smtClean="0">
                <a:solidFill>
                  <a:srgbClr val="FF0066"/>
                </a:solidFill>
                <a:cs typeface="FS_Strip" pitchFamily="2" charset="-78"/>
              </a:rPr>
              <a:t>غاليتي تذكري ...</a:t>
            </a:r>
            <a:endParaRPr lang="en-US" smtClean="0">
              <a:solidFill>
                <a:srgbClr val="FF0066"/>
              </a:solidFill>
              <a:cs typeface="FS_Strip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t="10453" r="15991" b="6250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020197" y="899428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b="1" dirty="0" smtClean="0">
                <a:solidFill>
                  <a:srgbClr val="FF0066"/>
                </a:solidFill>
              </a:rPr>
              <a:t>الثلاثاء</a:t>
            </a:r>
            <a:endParaRPr lang="ar-SA" b="1" dirty="0">
              <a:solidFill>
                <a:srgbClr val="FF0066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635204" y="86871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العلاقات القسرية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743154" y="1127807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5 </a:t>
            </a:r>
            <a:r>
              <a:rPr lang="ar-SA" sz="2000" b="1" dirty="0">
                <a:solidFill>
                  <a:srgbClr val="FF0066"/>
                </a:solidFill>
              </a:rPr>
              <a:t>دقائق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279851" y="1444774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>
                <a:solidFill>
                  <a:srgbClr val="FF0066"/>
                </a:solidFill>
              </a:rPr>
              <a:t>جماعي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732240" y="1444774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16 4 </a:t>
            </a:r>
            <a:r>
              <a:rPr lang="ar-SA" sz="2000" b="1" dirty="0">
                <a:solidFill>
                  <a:srgbClr val="FF0066"/>
                </a:solidFill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020197" y="899428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b="1" dirty="0" smtClean="0">
                <a:solidFill>
                  <a:srgbClr val="FF0066"/>
                </a:solidFill>
              </a:rPr>
              <a:t>الثلاثاء</a:t>
            </a:r>
            <a:endParaRPr lang="ar-SA" b="1" dirty="0">
              <a:solidFill>
                <a:srgbClr val="FF0066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561570" y="66868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العلاقات القسرية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411760" y="1127807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5 </a:t>
            </a:r>
            <a:r>
              <a:rPr lang="ar-SA" sz="2000" b="1" dirty="0">
                <a:solidFill>
                  <a:srgbClr val="FF0066"/>
                </a:solidFill>
              </a:rPr>
              <a:t>دقائق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131840" y="1444774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>
                <a:solidFill>
                  <a:srgbClr val="FF0066"/>
                </a:solidFill>
              </a:rPr>
              <a:t>جماعي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732240" y="1444774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smtClean="0">
                <a:solidFill>
                  <a:srgbClr val="FF0066"/>
                </a:solidFill>
              </a:rPr>
              <a:t>16 </a:t>
            </a:r>
            <a:r>
              <a:rPr lang="ar-SA" sz="2000" b="1" dirty="0" smtClean="0">
                <a:solidFill>
                  <a:srgbClr val="FF0066"/>
                </a:solidFill>
              </a:rPr>
              <a:t>4 </a:t>
            </a:r>
            <a:r>
              <a:rPr lang="ar-SA" sz="2000" b="1" dirty="0">
                <a:solidFill>
                  <a:srgbClr val="FF0066"/>
                </a:solidFill>
              </a:rPr>
              <a:t>34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15429" r="6360" b="6850"/>
          <a:stretch/>
        </p:blipFill>
        <p:spPr bwMode="auto">
          <a:xfrm>
            <a:off x="827584" y="2276872"/>
            <a:ext cx="7560667" cy="405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849773" y="521444"/>
            <a:ext cx="8178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ar-SA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6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t="10385" r="29721" b="77414"/>
          <a:stretch/>
        </p:blipFill>
        <p:spPr bwMode="auto">
          <a:xfrm>
            <a:off x="41544" y="0"/>
            <a:ext cx="9102456" cy="98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236221" y="116632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1600" b="1" dirty="0" smtClean="0">
                <a:solidFill>
                  <a:srgbClr val="FF0066"/>
                </a:solidFill>
              </a:rPr>
              <a:t>الاثنين</a:t>
            </a:r>
            <a:endParaRPr lang="ar-SA" sz="1600" b="1" dirty="0">
              <a:solidFill>
                <a:srgbClr val="FF0066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627784" y="44624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العلاقات القسرية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700338" y="292646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5 </a:t>
            </a:r>
            <a:r>
              <a:rPr lang="ar-SA" sz="2000" b="1" dirty="0">
                <a:solidFill>
                  <a:srgbClr val="FF0066"/>
                </a:solidFill>
              </a:rPr>
              <a:t>دقائق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276600" y="476672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فردي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804025" y="404664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15 4 </a:t>
            </a:r>
            <a:r>
              <a:rPr lang="ar-SA" sz="2000" b="1" dirty="0">
                <a:solidFill>
                  <a:srgbClr val="FF0066"/>
                </a:solidFill>
              </a:rPr>
              <a:t>34</a:t>
            </a:r>
          </a:p>
        </p:txBody>
      </p:sp>
      <p:sp>
        <p:nvSpPr>
          <p:cNvPr id="2" name="شكل بيضاوي 1"/>
          <p:cNvSpPr/>
          <p:nvPr/>
        </p:nvSpPr>
        <p:spPr>
          <a:xfrm rot="19897808">
            <a:off x="442857" y="1111125"/>
            <a:ext cx="648072" cy="4635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2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t="11000" r="28208" b="6250"/>
          <a:stretch/>
        </p:blipFill>
        <p:spPr bwMode="auto">
          <a:xfrm>
            <a:off x="0" y="804714"/>
            <a:ext cx="9125420" cy="60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51520" y="2492896"/>
            <a:ext cx="396011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2400" b="1" dirty="0" smtClean="0">
                <a:solidFill>
                  <a:srgbClr val="002060"/>
                </a:solidFill>
              </a:rPr>
              <a:t>وضع حساسات في الباص لمنع التدخين.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79512" y="3509392"/>
            <a:ext cx="396011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2400" b="1" dirty="0" smtClean="0">
                <a:solidFill>
                  <a:srgbClr val="002060"/>
                </a:solidFill>
              </a:rPr>
              <a:t>ممارسة الرياضة للإقلاع عن التدخين.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64132" y="4373488"/>
            <a:ext cx="396011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2400" b="1" dirty="0" smtClean="0">
                <a:solidFill>
                  <a:srgbClr val="002060"/>
                </a:solidFill>
              </a:rPr>
              <a:t>إقامة محاضرات دينية عن أحكام التدخين.</a:t>
            </a:r>
            <a:endParaRPr lang="ar-S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  <p:bldP spid="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683568" y="723403"/>
            <a:ext cx="7776864" cy="50405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300000"/>
              </a:lnSpc>
            </a:pPr>
            <a:r>
              <a:rPr lang="ar-SA" sz="4000" b="1" dirty="0" smtClean="0"/>
              <a:t>ما دور مهارة العلاقات القسرية في حياتك؟</a:t>
            </a:r>
            <a:endParaRPr lang="ar-SA" sz="4400" b="1" dirty="0"/>
          </a:p>
        </p:txBody>
      </p:sp>
      <p:sp>
        <p:nvSpPr>
          <p:cNvPr id="3" name="شكل بيضاوي 2"/>
          <p:cNvSpPr/>
          <p:nvPr/>
        </p:nvSpPr>
        <p:spPr>
          <a:xfrm>
            <a:off x="3779912" y="1060177"/>
            <a:ext cx="1584176" cy="1192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e_Graph" pitchFamily="18" charset="-78"/>
                <a:cs typeface="ae_Graph" pitchFamily="18" charset="-78"/>
              </a:rPr>
              <a:t>خاتمة</a:t>
            </a:r>
            <a:endParaRPr lang="ar-SA" sz="2800" b="1" dirty="0">
              <a:solidFill>
                <a:srgbClr val="FFFF00"/>
              </a:solidFill>
              <a:latin typeface="ae_Graph" pitchFamily="18" charset="-78"/>
              <a:cs typeface="ae_Grap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0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71600" y="1628800"/>
            <a:ext cx="7632848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772400" cy="1143000"/>
          </a:xfrm>
        </p:spPr>
        <p:txBody>
          <a:bodyPr/>
          <a:lstStyle/>
          <a:p>
            <a:pPr eaLnBrk="1" hangingPunct="1"/>
            <a:r>
              <a:rPr lang="ar-SA" smtClean="0">
                <a:solidFill>
                  <a:srgbClr val="9933FF"/>
                </a:solidFill>
                <a:cs typeface="Hacen Sudan" pitchFamily="2" charset="-78"/>
              </a:rPr>
              <a:t>فائدة</a:t>
            </a:r>
            <a:endParaRPr lang="en-US" smtClean="0">
              <a:solidFill>
                <a:srgbClr val="9933FF"/>
              </a:solidFill>
              <a:cs typeface="Hacen Sudan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27584" y="2060848"/>
            <a:ext cx="73448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/>
              <a:t>قال عليه الصلاة والسلام :</a:t>
            </a:r>
            <a:br>
              <a:rPr lang="ar-SA" b="1" dirty="0"/>
            </a:br>
            <a:r>
              <a:rPr lang="ar-SA" b="1" dirty="0" smtClean="0"/>
              <a:t>« </a:t>
            </a:r>
            <a:r>
              <a:rPr lang="ar-SA" sz="3200" b="1" dirty="0" smtClean="0">
                <a:solidFill>
                  <a:srgbClr val="FF0066"/>
                </a:solidFill>
              </a:rPr>
              <a:t>يا أيها الناس، أفشوا </a:t>
            </a:r>
            <a:r>
              <a:rPr lang="ar-SA" sz="3200" b="1" dirty="0">
                <a:solidFill>
                  <a:srgbClr val="FF0066"/>
                </a:solidFill>
              </a:rPr>
              <a:t>السلام وأطعموا الطعام وصلوا بالليل والناس نيام تدخلوا الجنة </a:t>
            </a:r>
            <a:r>
              <a:rPr lang="ar-SA" sz="3200" b="1" dirty="0" smtClean="0">
                <a:solidFill>
                  <a:srgbClr val="FF0066"/>
                </a:solidFill>
              </a:rPr>
              <a:t>بسلام</a:t>
            </a:r>
            <a:r>
              <a:rPr lang="ar-SA" b="1" dirty="0" smtClean="0"/>
              <a:t>«</a:t>
            </a:r>
          </a:p>
          <a:p>
            <a:endParaRPr lang="ar-SA" b="1" dirty="0"/>
          </a:p>
          <a:p>
            <a:endParaRPr lang="ar-SA" b="1" dirty="0" smtClean="0"/>
          </a:p>
          <a:p>
            <a:endParaRPr lang="ar-SA" b="1" dirty="0"/>
          </a:p>
          <a:p>
            <a:endParaRPr lang="ar-SA" dirty="0"/>
          </a:p>
          <a:p>
            <a:r>
              <a:rPr lang="ar-SA" b="1" dirty="0"/>
              <a:t>حديث صحيح </a:t>
            </a:r>
            <a:br>
              <a:rPr lang="ar-SA" b="1" dirty="0"/>
            </a:br>
            <a:r>
              <a:rPr lang="ar-SA" b="1" dirty="0"/>
              <a:t>صححه الألباني </a:t>
            </a:r>
            <a:br>
              <a:rPr lang="ar-SA" b="1" dirty="0"/>
            </a:br>
            <a:r>
              <a:rPr lang="ar-SA" b="1" dirty="0"/>
              <a:t>المصدر : صحيح بن ماجه رقم 1105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smtClean="0">
                <a:solidFill>
                  <a:srgbClr val="9933FF"/>
                </a:solidFill>
                <a:cs typeface="Hacen Liner XL" pitchFamily="2" charset="-78"/>
              </a:rPr>
              <a:t>قوانين الصف</a:t>
            </a:r>
            <a:endParaRPr lang="en-US" smtClean="0">
              <a:solidFill>
                <a:srgbClr val="9933FF"/>
              </a:solidFill>
              <a:cs typeface="Hacen Liner XL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ar-SA" sz="2400" smtClean="0"/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التزمي الهدوء – لا تقاطعي زميلتك أثناء الحديث.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احترمي معلمتك و زميلاتك.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أحسني التعامل مع من حولك.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استأذني قبل أن تأخذي شيء ما.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لا تتلفظي بالعبارات السيئة.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استمعي للمعلمة جيدا أثناء الدرس.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حافظي على نظافتك و المكان.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التزمي بوقت الحصة.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لا تنتقدي أي فكرة و ابني على أفكار الآخرين.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حافظي على أدواتك الشخصية. </a:t>
            </a:r>
            <a:endParaRPr lang="en-US" sz="2400" smtClean="0">
              <a:solidFill>
                <a:srgbClr val="FF6600"/>
              </a:solidFill>
              <a:cs typeface="AGA Mashq Regular" pitchFamily="2" charset="-78"/>
            </a:endParaRPr>
          </a:p>
        </p:txBody>
      </p:sp>
      <p:pic>
        <p:nvPicPr>
          <p:cNvPr id="3076" name="Picture 4" descr="supplie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o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810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worker1b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ook_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78463"/>
            <a:ext cx="19446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choolclip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574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6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92250"/>
            <a:ext cx="5461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i6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996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1116013" y="2133600"/>
            <a:ext cx="7200900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مهمة 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منزلية</a:t>
            </a:r>
          </a:p>
          <a:p>
            <a:pPr algn="ctr"/>
            <a:r>
              <a:rPr lang="ar-SA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إذكري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 موقف </a:t>
            </a:r>
            <a:r>
              <a:rPr lang="ar-SA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إستخدمتي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 فيه مهارة اليوم</a:t>
            </a:r>
            <a:endParaRPr lang="ar-SA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FS_Bold"/>
            </a:endParaRPr>
          </a:p>
        </p:txBody>
      </p:sp>
      <p:pic>
        <p:nvPicPr>
          <p:cNvPr id="20484" name="Picture 5" descr="صورة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0"/>
            <a:ext cx="24590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13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82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غدوو (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50403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9"/>
          <p:cNvSpPr>
            <a:spLocks noChangeArrowheads="1" noChangeShapeType="1" noTextEdit="1"/>
          </p:cNvSpPr>
          <p:nvPr/>
        </p:nvSpPr>
        <p:spPr bwMode="auto">
          <a:xfrm>
            <a:off x="1116013" y="3789363"/>
            <a:ext cx="7200900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شكرا ًلحسن تفاعلكن 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إلى اللقاء في الحصة القادمة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بإذن الله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2420938"/>
            <a:ext cx="77724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8000" dirty="0" smtClean="0">
                <a:solidFill>
                  <a:srgbClr val="FF0066"/>
                </a:solidFill>
                <a:cs typeface="Hacen Dalal" pitchFamily="2" charset="-78"/>
              </a:rPr>
              <a:t>مراجعة المهمة المنزلية</a:t>
            </a:r>
            <a:endParaRPr lang="en-US" sz="8000" dirty="0" smtClean="0">
              <a:solidFill>
                <a:srgbClr val="FF0066"/>
              </a:solidFill>
              <a:cs typeface="Hacen Dalal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511251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1675" y="1412777"/>
            <a:ext cx="6408712" cy="12961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 smtClean="0">
                <a:solidFill>
                  <a:srgbClr val="FF0000"/>
                </a:solidFill>
              </a:rPr>
              <a:t>ماذا تشاهدين في الشاشة؟</a:t>
            </a:r>
          </a:p>
        </p:txBody>
      </p:sp>
      <p:pic>
        <p:nvPicPr>
          <p:cNvPr id="9" name="Picture 9" descr="i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76" y="3501008"/>
            <a:ext cx="157155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3" r="28417"/>
          <a:stretch/>
        </p:blipFill>
        <p:spPr bwMode="auto">
          <a:xfrm>
            <a:off x="2140752" y="3020592"/>
            <a:ext cx="1806524" cy="222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606536" y="5373216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قلم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08896" y="5445224"/>
            <a:ext cx="267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قارورة ماء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511251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1675" y="1412777"/>
            <a:ext cx="6408712" cy="12961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 smtClean="0">
                <a:solidFill>
                  <a:srgbClr val="FF0000"/>
                </a:solidFill>
              </a:rPr>
              <a:t>أوجدي العلاقة بينهما؟</a:t>
            </a:r>
          </a:p>
        </p:txBody>
      </p:sp>
      <p:pic>
        <p:nvPicPr>
          <p:cNvPr id="9" name="Picture 9" descr="i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76" y="3728803"/>
            <a:ext cx="157155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3" r="28417"/>
          <a:stretch/>
        </p:blipFill>
        <p:spPr bwMode="auto">
          <a:xfrm>
            <a:off x="2142699" y="3236567"/>
            <a:ext cx="1806524" cy="249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8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511251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65412" y="2528875"/>
            <a:ext cx="6408712" cy="12961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 smtClean="0">
                <a:solidFill>
                  <a:srgbClr val="FF0000"/>
                </a:solidFill>
              </a:rPr>
              <a:t>قسر  =  إجبار</a:t>
            </a:r>
          </a:p>
        </p:txBody>
      </p:sp>
    </p:spTree>
    <p:extLst>
      <p:ext uri="{BB962C8B-B14F-4D97-AF65-F5344CB8AC3E}">
        <p14:creationId xmlns:p14="http://schemas.microsoft.com/office/powerpoint/2010/main" val="6768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133600"/>
            <a:ext cx="7772400" cy="2674938"/>
          </a:xfrm>
        </p:spPr>
        <p:txBody>
          <a:bodyPr rtlCol="1">
            <a:normAutofit lnSpcReduction="10000"/>
          </a:bodyPr>
          <a:lstStyle/>
          <a:p>
            <a:pPr marL="609600" indent="-60960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6000" dirty="0" smtClean="0">
                <a:solidFill>
                  <a:srgbClr val="FFFF00"/>
                </a:solidFill>
                <a:cs typeface="PT Bold Broken" pitchFamily="2" charset="-78"/>
              </a:rPr>
              <a:t>من خلال هذا المدخل توصلنا إلى مهارة هذا اليوم</a:t>
            </a:r>
            <a:endParaRPr lang="en-US" sz="6000" dirty="0" smtClean="0">
              <a:solidFill>
                <a:srgbClr val="FFFF00"/>
              </a:solidFill>
              <a:cs typeface="PT Bold Brok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RNRC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AutoShape 7"/>
          <p:cNvSpPr>
            <a:spLocks noChangeArrowheads="1"/>
          </p:cNvSpPr>
          <p:nvPr/>
        </p:nvSpPr>
        <p:spPr bwMode="auto">
          <a:xfrm>
            <a:off x="2484438" y="2420938"/>
            <a:ext cx="6135687" cy="3744912"/>
          </a:xfrm>
          <a:prstGeom prst="flowChartManualInput">
            <a:avLst/>
          </a:prstGeom>
          <a:solidFill>
            <a:srgbClr val="FFFF99"/>
          </a:solidFill>
          <a:ln w="76200">
            <a:solidFill>
              <a:srgbClr val="FFCC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justLow"/>
            <a:r>
              <a:rPr lang="ar-SA" sz="2400" b="1" i="1" u="sng" dirty="0">
                <a:solidFill>
                  <a:srgbClr val="333399"/>
                </a:solidFill>
                <a:ea typeface="Times New Roman" pitchFamily="18" charset="0"/>
                <a:cs typeface="Andalus" pitchFamily="2" charset="-78"/>
              </a:rPr>
              <a:t>تعريفها:</a:t>
            </a:r>
            <a:endParaRPr lang="ar-SA" sz="2400" dirty="0">
              <a:ea typeface="Times New Roman" pitchFamily="18" charset="0"/>
              <a:cs typeface="Andalus" pitchFamily="2" charset="-78"/>
            </a:endParaRPr>
          </a:p>
          <a:p>
            <a:pPr algn="justLow" eaLnBrk="0" hangingPunct="0"/>
            <a:r>
              <a:rPr lang="ar-SA" sz="40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القدرة على إيجاد </a:t>
            </a:r>
            <a:r>
              <a:rPr lang="ar-SA" sz="4000" b="1" dirty="0" smtClean="0">
                <a:solidFill>
                  <a:srgbClr val="FF0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صلة</a:t>
            </a:r>
            <a:r>
              <a:rPr lang="ar-SA" sz="40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</a:t>
            </a:r>
            <a:r>
              <a:rPr lang="ar-SA" sz="4000" b="1" dirty="0" smtClean="0">
                <a:solidFill>
                  <a:schemeClr val="accent3">
                    <a:lumMod val="75000"/>
                  </a:schemeClr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منطقية</a:t>
            </a:r>
            <a:r>
              <a:rPr lang="ar-SA" sz="40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بين شيئين نجزم أن لا علاقة منطقية بينهما أبداً، للوصول إلى </a:t>
            </a:r>
            <a:r>
              <a:rPr lang="ar-SA" sz="4000" b="1" dirty="0" smtClean="0">
                <a:solidFill>
                  <a:srgbClr val="C00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حلول أو أفكار إبداعية.</a:t>
            </a:r>
            <a:endParaRPr lang="ar-SA" sz="4000" b="1" dirty="0">
              <a:solidFill>
                <a:srgbClr val="C00000"/>
              </a:solidFill>
              <a:latin typeface="ae_AlMohanad" pitchFamily="18" charset="-78"/>
              <a:ea typeface="Times New Roman" pitchFamily="18" charset="0"/>
              <a:cs typeface="ae_AlMohanad" pitchFamily="18" charset="-78"/>
            </a:endParaRP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-36513" y="33338"/>
            <a:ext cx="712788" cy="2171700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96863" y="-151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9222" name="WordArt 11"/>
          <p:cNvSpPr>
            <a:spLocks noChangeArrowheads="1" noChangeShapeType="1" noTextEdit="1"/>
          </p:cNvSpPr>
          <p:nvPr/>
        </p:nvSpPr>
        <p:spPr bwMode="auto">
          <a:xfrm>
            <a:off x="2484439" y="342900"/>
            <a:ext cx="5759450" cy="1141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FS_Wood"/>
              </a:rPr>
              <a:t>مهارة </a:t>
            </a:r>
            <a:r>
              <a:rPr lang="ar-SA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FS_Wood"/>
              </a:rPr>
              <a:t>العلاقات القسرية</a:t>
            </a:r>
            <a:endParaRPr lang="ar-SA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FS_Wood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68313" y="1791604"/>
            <a:ext cx="7623175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685800" indent="-685800" algn="justLow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ar-SA" sz="2800" b="1" dirty="0" smtClean="0">
                <a:solidFill>
                  <a:schemeClr val="accent1"/>
                </a:solidFill>
                <a:cs typeface="+mj-cs"/>
              </a:rPr>
              <a:t>تساعد على </a:t>
            </a:r>
            <a:r>
              <a:rPr lang="ar-SA" sz="2800" b="1" dirty="0" smtClean="0">
                <a:solidFill>
                  <a:srgbClr val="FF0000"/>
                </a:solidFill>
                <a:cs typeface="+mj-cs"/>
              </a:rPr>
              <a:t>تطوير </a:t>
            </a:r>
            <a:r>
              <a:rPr lang="ar-SA" sz="2800" b="1" dirty="0">
                <a:solidFill>
                  <a:schemeClr val="accent1"/>
                </a:solidFill>
                <a:latin typeface="Hacen Qatar" pitchFamily="2" charset="-78"/>
                <a:cs typeface="+mj-cs"/>
              </a:rPr>
              <a:t>الأفكار أو المنتج أو المفهوم وذلك خلال </a:t>
            </a:r>
            <a:r>
              <a:rPr lang="ar-SA" sz="2800" b="1" dirty="0">
                <a:solidFill>
                  <a:srgbClr val="FF0000"/>
                </a:solidFill>
                <a:latin typeface="Hacen Qatar" pitchFamily="2" charset="-78"/>
                <a:cs typeface="+mj-cs"/>
              </a:rPr>
              <a:t>الدمج</a:t>
            </a:r>
            <a:r>
              <a:rPr lang="ar-SA" sz="2800" b="1" dirty="0">
                <a:solidFill>
                  <a:schemeClr val="accent1"/>
                </a:solidFill>
                <a:latin typeface="Hacen Qatar" pitchFamily="2" charset="-78"/>
                <a:cs typeface="+mj-cs"/>
              </a:rPr>
              <a:t> بين مواضيع أو أفكار </a:t>
            </a:r>
            <a:r>
              <a:rPr lang="ar-SA" sz="2800" b="1" dirty="0">
                <a:solidFill>
                  <a:srgbClr val="FF0000"/>
                </a:solidFill>
                <a:latin typeface="Hacen Qatar" pitchFamily="2" charset="-78"/>
                <a:cs typeface="+mj-cs"/>
              </a:rPr>
              <a:t>لا صلة </a:t>
            </a:r>
            <a:r>
              <a:rPr lang="ar-SA" sz="2800" b="1" dirty="0">
                <a:solidFill>
                  <a:schemeClr val="accent1"/>
                </a:solidFill>
                <a:latin typeface="Hacen Qatar" pitchFamily="2" charset="-78"/>
                <a:cs typeface="+mj-cs"/>
              </a:rPr>
              <a:t>بينها.</a:t>
            </a:r>
          </a:p>
          <a:p>
            <a:pPr marL="685800" indent="-685800" algn="justLow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ar-SA" sz="2800" b="1" dirty="0" smtClean="0">
                <a:solidFill>
                  <a:srgbClr val="FF0000"/>
                </a:solidFill>
                <a:latin typeface="Hacen Qatar" pitchFamily="2" charset="-78"/>
                <a:cs typeface="+mj-cs"/>
              </a:rPr>
              <a:t>تُنمي</a:t>
            </a:r>
            <a:r>
              <a:rPr lang="ar-SA" sz="2800" b="1" dirty="0" smtClean="0">
                <a:solidFill>
                  <a:schemeClr val="accent1"/>
                </a:solidFill>
                <a:latin typeface="Hacen Qatar" pitchFamily="2" charset="-78"/>
                <a:cs typeface="+mj-cs"/>
              </a:rPr>
              <a:t> بعض مهارات التفكير لديك مثل (الطلاقة، المرونة، الأصالة، الخيال، الربط).</a:t>
            </a:r>
            <a:endParaRPr lang="en-US" sz="2800" b="1" dirty="0">
              <a:solidFill>
                <a:schemeClr val="accent1"/>
              </a:solidFill>
              <a:latin typeface="Hacen Qatar" pitchFamily="2" charset="-78"/>
              <a:cs typeface="+mj-cs"/>
            </a:endParaRPr>
          </a:p>
          <a:p>
            <a:pPr rtl="0" eaLnBrk="0" hangingPunct="0">
              <a:tabLst>
                <a:tab pos="457200" algn="l"/>
              </a:tabLst>
              <a:defRPr/>
            </a:pPr>
            <a:endParaRPr lang="en-US" sz="4800" dirty="0">
              <a:solidFill>
                <a:srgbClr val="9933FF"/>
              </a:solidFill>
              <a:latin typeface="Hacen Qatar" pitchFamily="2" charset="-78"/>
              <a:cs typeface="Hacen Qatar" pitchFamily="2" charset="-78"/>
            </a:endParaRP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2051050" y="331788"/>
            <a:ext cx="4908550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الهدف من المهارة </a:t>
            </a:r>
          </a:p>
        </p:txBody>
      </p:sp>
      <p:pic>
        <p:nvPicPr>
          <p:cNvPr id="10244" name="Picture 9" descr="صورة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78561"/>
            <a:ext cx="17764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341</Words>
  <Application>Microsoft Office PowerPoint</Application>
  <PresentationFormat>عرض على الشاشة (3:4)‏</PresentationFormat>
  <Paragraphs>82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عرض تقديمي في PowerPoint</vt:lpstr>
      <vt:lpstr>قوانين الصف</vt:lpstr>
      <vt:lpstr>مراجعة المهمة المنزلية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غاليتي تذكري ...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فائدة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107</cp:revision>
  <cp:lastPrinted>1601-01-01T00:00:00Z</cp:lastPrinted>
  <dcterms:created xsi:type="dcterms:W3CDTF">1601-01-01T00:00:00Z</dcterms:created>
  <dcterms:modified xsi:type="dcterms:W3CDTF">2013-03-02T09:17:17Z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