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66" r:id="rId3"/>
    <p:sldId id="276" r:id="rId4"/>
    <p:sldId id="280" r:id="rId5"/>
    <p:sldId id="288" r:id="rId6"/>
    <p:sldId id="267" r:id="rId7"/>
    <p:sldId id="257" r:id="rId8"/>
    <p:sldId id="258" r:id="rId9"/>
    <p:sldId id="284" r:id="rId10"/>
    <p:sldId id="268" r:id="rId11"/>
    <p:sldId id="285" r:id="rId12"/>
    <p:sldId id="290" r:id="rId13"/>
    <p:sldId id="289" r:id="rId14"/>
    <p:sldId id="291" r:id="rId15"/>
    <p:sldId id="275" r:id="rId16"/>
    <p:sldId id="271" r:id="rId17"/>
    <p:sldId id="262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3399FF"/>
    <a:srgbClr val="33CC33"/>
    <a:srgbClr val="008080"/>
    <a:srgbClr val="FF7C80"/>
    <a:srgbClr val="008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3" autoAdjust="0"/>
    <p:restoredTop sz="94761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DE772-9CF9-4AF3-8BBA-3726E031D61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F04A4EF-8382-42CE-A9E8-3AD5A48C5EA5}">
      <dgm:prSet phldrT="[نص]"/>
      <dgm:spPr/>
      <dgm:t>
        <a:bodyPr/>
        <a:lstStyle/>
        <a:p>
          <a:pPr rtl="1"/>
          <a:r>
            <a:rPr lang="ar-SA" dirty="0" smtClean="0">
              <a:effectLst/>
            </a:rPr>
            <a:t>* ماذا يمكن أن يحدث ؟ </a:t>
          </a:r>
          <a:endParaRPr lang="ar-SA" dirty="0"/>
        </a:p>
      </dgm:t>
    </dgm:pt>
    <dgm:pt modelId="{66FEB9ED-2306-4B65-8895-044E83143A78}" type="parTrans" cxnId="{4E4F4B2C-2A9D-46CB-BF42-E141D4741256}">
      <dgm:prSet/>
      <dgm:spPr/>
      <dgm:t>
        <a:bodyPr/>
        <a:lstStyle/>
        <a:p>
          <a:pPr rtl="1"/>
          <a:endParaRPr lang="ar-SA"/>
        </a:p>
      </dgm:t>
    </dgm:pt>
    <dgm:pt modelId="{F4513DE1-DE14-4E28-90B9-3F20CA2F3A8B}" type="sibTrans" cxnId="{4E4F4B2C-2A9D-46CB-BF42-E141D4741256}">
      <dgm:prSet/>
      <dgm:spPr/>
      <dgm:t>
        <a:bodyPr/>
        <a:lstStyle/>
        <a:p>
          <a:pPr rtl="1"/>
          <a:endParaRPr lang="ar-SA"/>
        </a:p>
      </dgm:t>
    </dgm:pt>
    <dgm:pt modelId="{2CF644D6-7129-4BCC-8634-B3B1A1A14AC9}">
      <dgm:prSet/>
      <dgm:spPr/>
      <dgm:t>
        <a:bodyPr/>
        <a:lstStyle/>
        <a:p>
          <a:pPr rtl="1"/>
          <a:r>
            <a:rPr lang="ar-SA" dirty="0" smtClean="0">
              <a:effectLst/>
            </a:rPr>
            <a:t>*  ماذا تسمى هذه المؤشرات؟ </a:t>
          </a:r>
        </a:p>
      </dgm:t>
    </dgm:pt>
    <dgm:pt modelId="{954D3791-59A8-4D0B-B98E-D6E9CD03DF10}" type="parTrans" cxnId="{AC3A39C5-1CBC-4462-924B-A01BD416E8BD}">
      <dgm:prSet/>
      <dgm:spPr/>
      <dgm:t>
        <a:bodyPr/>
        <a:lstStyle/>
        <a:p>
          <a:pPr rtl="1"/>
          <a:endParaRPr lang="ar-SA"/>
        </a:p>
      </dgm:t>
    </dgm:pt>
    <dgm:pt modelId="{A2E01FF5-23C8-4AA6-82B2-048F67ADB735}" type="sibTrans" cxnId="{AC3A39C5-1CBC-4462-924B-A01BD416E8BD}">
      <dgm:prSet/>
      <dgm:spPr/>
      <dgm:t>
        <a:bodyPr/>
        <a:lstStyle/>
        <a:p>
          <a:pPr rtl="1"/>
          <a:endParaRPr lang="ar-SA"/>
        </a:p>
      </dgm:t>
    </dgm:pt>
    <dgm:pt modelId="{B584B8B9-A81E-4530-A93D-94170A8ECFBB}">
      <dgm:prSet/>
      <dgm:spPr/>
      <dgm:t>
        <a:bodyPr/>
        <a:lstStyle/>
        <a:p>
          <a:pPr rtl="1"/>
          <a:r>
            <a:rPr lang="ar-SA" dirty="0" smtClean="0">
              <a:effectLst/>
            </a:rPr>
            <a:t>*  هل المؤشرات تظهر أن ذلك سوف يحدث؟ </a:t>
          </a:r>
        </a:p>
      </dgm:t>
    </dgm:pt>
    <dgm:pt modelId="{AC04FA3F-BAB2-4918-9952-3FB5C3F10DB4}" type="parTrans" cxnId="{431C91DE-2680-456C-AE6B-1CC3CEDEE279}">
      <dgm:prSet/>
      <dgm:spPr/>
      <dgm:t>
        <a:bodyPr/>
        <a:lstStyle/>
        <a:p>
          <a:pPr rtl="1"/>
          <a:endParaRPr lang="ar-SA"/>
        </a:p>
      </dgm:t>
    </dgm:pt>
    <dgm:pt modelId="{1627960C-E4EC-44FE-84EF-5DDCF2868F91}" type="sibTrans" cxnId="{431C91DE-2680-456C-AE6B-1CC3CEDEE279}">
      <dgm:prSet/>
      <dgm:spPr/>
      <dgm:t>
        <a:bodyPr/>
        <a:lstStyle/>
        <a:p>
          <a:pPr rtl="1"/>
          <a:endParaRPr lang="ar-SA"/>
        </a:p>
      </dgm:t>
    </dgm:pt>
    <dgm:pt modelId="{C31E1B7D-80A8-4580-B189-2890C6D9D954}" type="pres">
      <dgm:prSet presAssocID="{A1CDE772-9CF9-4AF3-8BBA-3726E031D615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4E30F6-615C-4E46-8873-E40487EDE61E}" type="pres">
      <dgm:prSet presAssocID="{5F04A4EF-8382-42CE-A9E8-3AD5A48C5EA5}" presName="parentLin" presStyleCnt="0"/>
      <dgm:spPr/>
    </dgm:pt>
    <dgm:pt modelId="{154AC9A6-E59D-47EE-B4E7-A78521504C8C}" type="pres">
      <dgm:prSet presAssocID="{5F04A4EF-8382-42CE-A9E8-3AD5A48C5EA5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74DD7556-FE1D-44ED-AF24-DB5FE30B933D}" type="pres">
      <dgm:prSet presAssocID="{5F04A4EF-8382-42CE-A9E8-3AD5A48C5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B92FD2-6FD1-4CBB-8BD3-432E3CDAC803}" type="pres">
      <dgm:prSet presAssocID="{5F04A4EF-8382-42CE-A9E8-3AD5A48C5EA5}" presName="negativeSpace" presStyleCnt="0"/>
      <dgm:spPr/>
    </dgm:pt>
    <dgm:pt modelId="{956B736C-FF3A-4398-B140-DC7BA3263DC8}" type="pres">
      <dgm:prSet presAssocID="{5F04A4EF-8382-42CE-A9E8-3AD5A48C5EA5}" presName="childText" presStyleLbl="conFgAcc1" presStyleIdx="0" presStyleCnt="3">
        <dgm:presLayoutVars>
          <dgm:bulletEnabled val="1"/>
        </dgm:presLayoutVars>
      </dgm:prSet>
      <dgm:spPr/>
    </dgm:pt>
    <dgm:pt modelId="{C3252E03-0803-4E66-BFFE-69FF67B4B456}" type="pres">
      <dgm:prSet presAssocID="{F4513DE1-DE14-4E28-90B9-3F20CA2F3A8B}" presName="spaceBetweenRectangles" presStyleCnt="0"/>
      <dgm:spPr/>
    </dgm:pt>
    <dgm:pt modelId="{7DE477B6-9259-4E47-9D27-03E6DA9E3D21}" type="pres">
      <dgm:prSet presAssocID="{2CF644D6-7129-4BCC-8634-B3B1A1A14AC9}" presName="parentLin" presStyleCnt="0"/>
      <dgm:spPr/>
    </dgm:pt>
    <dgm:pt modelId="{6DC5A2D2-45AC-42BC-88AA-9367C1DE2202}" type="pres">
      <dgm:prSet presAssocID="{2CF644D6-7129-4BCC-8634-B3B1A1A14AC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644BC85-9117-49D6-BD26-59F17DDD1C46}" type="pres">
      <dgm:prSet presAssocID="{2CF644D6-7129-4BCC-8634-B3B1A1A14A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94B358-F74A-462D-B07D-E24EE55ACD22}" type="pres">
      <dgm:prSet presAssocID="{2CF644D6-7129-4BCC-8634-B3B1A1A14AC9}" presName="negativeSpace" presStyleCnt="0"/>
      <dgm:spPr/>
    </dgm:pt>
    <dgm:pt modelId="{60F2FE92-4C53-443A-B504-854B645AFC8D}" type="pres">
      <dgm:prSet presAssocID="{2CF644D6-7129-4BCC-8634-B3B1A1A14AC9}" presName="childText" presStyleLbl="conFgAcc1" presStyleIdx="1" presStyleCnt="3">
        <dgm:presLayoutVars>
          <dgm:bulletEnabled val="1"/>
        </dgm:presLayoutVars>
      </dgm:prSet>
      <dgm:spPr/>
    </dgm:pt>
    <dgm:pt modelId="{90BD3E1D-122D-4823-9F50-8B3E41622795}" type="pres">
      <dgm:prSet presAssocID="{A2E01FF5-23C8-4AA6-82B2-048F67ADB735}" presName="spaceBetweenRectangles" presStyleCnt="0"/>
      <dgm:spPr/>
    </dgm:pt>
    <dgm:pt modelId="{E7501D93-3879-45AC-ABCD-5C5F599F2E0F}" type="pres">
      <dgm:prSet presAssocID="{B584B8B9-A81E-4530-A93D-94170A8ECFBB}" presName="parentLin" presStyleCnt="0"/>
      <dgm:spPr/>
    </dgm:pt>
    <dgm:pt modelId="{3B0ED55C-994D-4B4E-A3AB-832E8347638F}" type="pres">
      <dgm:prSet presAssocID="{B584B8B9-A81E-4530-A93D-94170A8ECFBB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152F2F16-8A0E-47AE-8354-8B43FD306CE7}" type="pres">
      <dgm:prSet presAssocID="{B584B8B9-A81E-4530-A93D-94170A8ECF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062786-9779-4A89-8C3A-50EC2EB74DAF}" type="pres">
      <dgm:prSet presAssocID="{B584B8B9-A81E-4530-A93D-94170A8ECFBB}" presName="negativeSpace" presStyleCnt="0"/>
      <dgm:spPr/>
    </dgm:pt>
    <dgm:pt modelId="{AD3382E6-3E99-4904-B8F1-DDBCEA5A25D3}" type="pres">
      <dgm:prSet presAssocID="{B584B8B9-A81E-4530-A93D-94170A8ECF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19713C-C327-4697-BCA8-B2DB93D4A2A2}" type="presOf" srcId="{B584B8B9-A81E-4530-A93D-94170A8ECFBB}" destId="{152F2F16-8A0E-47AE-8354-8B43FD306CE7}" srcOrd="1" destOrd="0" presId="urn:microsoft.com/office/officeart/2005/8/layout/list1"/>
    <dgm:cxn modelId="{5CD7FB2C-3154-4F46-ADDF-AF2950A817FC}" type="presOf" srcId="{5F04A4EF-8382-42CE-A9E8-3AD5A48C5EA5}" destId="{74DD7556-FE1D-44ED-AF24-DB5FE30B933D}" srcOrd="1" destOrd="0" presId="urn:microsoft.com/office/officeart/2005/8/layout/list1"/>
    <dgm:cxn modelId="{AC3A39C5-1CBC-4462-924B-A01BD416E8BD}" srcId="{A1CDE772-9CF9-4AF3-8BBA-3726E031D615}" destId="{2CF644D6-7129-4BCC-8634-B3B1A1A14AC9}" srcOrd="1" destOrd="0" parTransId="{954D3791-59A8-4D0B-B98E-D6E9CD03DF10}" sibTransId="{A2E01FF5-23C8-4AA6-82B2-048F67ADB735}"/>
    <dgm:cxn modelId="{4E4F4B2C-2A9D-46CB-BF42-E141D4741256}" srcId="{A1CDE772-9CF9-4AF3-8BBA-3726E031D615}" destId="{5F04A4EF-8382-42CE-A9E8-3AD5A48C5EA5}" srcOrd="0" destOrd="0" parTransId="{66FEB9ED-2306-4B65-8895-044E83143A78}" sibTransId="{F4513DE1-DE14-4E28-90B9-3F20CA2F3A8B}"/>
    <dgm:cxn modelId="{50139C21-D2B0-4014-B392-3E701D02E8E0}" type="presOf" srcId="{2CF644D6-7129-4BCC-8634-B3B1A1A14AC9}" destId="{6DC5A2D2-45AC-42BC-88AA-9367C1DE2202}" srcOrd="0" destOrd="0" presId="urn:microsoft.com/office/officeart/2005/8/layout/list1"/>
    <dgm:cxn modelId="{2ACDEDE2-84C0-473C-AFD6-A19DC5A9410E}" type="presOf" srcId="{5F04A4EF-8382-42CE-A9E8-3AD5A48C5EA5}" destId="{154AC9A6-E59D-47EE-B4E7-A78521504C8C}" srcOrd="0" destOrd="0" presId="urn:microsoft.com/office/officeart/2005/8/layout/list1"/>
    <dgm:cxn modelId="{2423511F-0B08-4771-91F8-A03345F6A975}" type="presOf" srcId="{A1CDE772-9CF9-4AF3-8BBA-3726E031D615}" destId="{C31E1B7D-80A8-4580-B189-2890C6D9D954}" srcOrd="0" destOrd="0" presId="urn:microsoft.com/office/officeart/2005/8/layout/list1"/>
    <dgm:cxn modelId="{37B4972C-2A4B-43ED-92C2-FA46693AAD67}" type="presOf" srcId="{B584B8B9-A81E-4530-A93D-94170A8ECFBB}" destId="{3B0ED55C-994D-4B4E-A3AB-832E8347638F}" srcOrd="0" destOrd="0" presId="urn:microsoft.com/office/officeart/2005/8/layout/list1"/>
    <dgm:cxn modelId="{431C91DE-2680-456C-AE6B-1CC3CEDEE279}" srcId="{A1CDE772-9CF9-4AF3-8BBA-3726E031D615}" destId="{B584B8B9-A81E-4530-A93D-94170A8ECFBB}" srcOrd="2" destOrd="0" parTransId="{AC04FA3F-BAB2-4918-9952-3FB5C3F10DB4}" sibTransId="{1627960C-E4EC-44FE-84EF-5DDCF2868F91}"/>
    <dgm:cxn modelId="{7011ECB5-3EC5-4AB0-A7D0-DAF7C95A80A5}" type="presOf" srcId="{2CF644D6-7129-4BCC-8634-B3B1A1A14AC9}" destId="{2644BC85-9117-49D6-BD26-59F17DDD1C46}" srcOrd="1" destOrd="0" presId="urn:microsoft.com/office/officeart/2005/8/layout/list1"/>
    <dgm:cxn modelId="{86FD30E8-CCE1-420E-A6D9-810FA6B1A97B}" type="presParOf" srcId="{C31E1B7D-80A8-4580-B189-2890C6D9D954}" destId="{444E30F6-615C-4E46-8873-E40487EDE61E}" srcOrd="0" destOrd="0" presId="urn:microsoft.com/office/officeart/2005/8/layout/list1"/>
    <dgm:cxn modelId="{B6117CC7-DEFA-4B32-A79E-F73803EC6BC0}" type="presParOf" srcId="{444E30F6-615C-4E46-8873-E40487EDE61E}" destId="{154AC9A6-E59D-47EE-B4E7-A78521504C8C}" srcOrd="0" destOrd="0" presId="urn:microsoft.com/office/officeart/2005/8/layout/list1"/>
    <dgm:cxn modelId="{91C339E4-00D8-4EED-9DDA-6B24D27F8C76}" type="presParOf" srcId="{444E30F6-615C-4E46-8873-E40487EDE61E}" destId="{74DD7556-FE1D-44ED-AF24-DB5FE30B933D}" srcOrd="1" destOrd="0" presId="urn:microsoft.com/office/officeart/2005/8/layout/list1"/>
    <dgm:cxn modelId="{60FF2D0B-509B-4F23-99F2-BF95A6801C06}" type="presParOf" srcId="{C31E1B7D-80A8-4580-B189-2890C6D9D954}" destId="{8CB92FD2-6FD1-4CBB-8BD3-432E3CDAC803}" srcOrd="1" destOrd="0" presId="urn:microsoft.com/office/officeart/2005/8/layout/list1"/>
    <dgm:cxn modelId="{28111EBA-6FAA-446A-B85A-B13B90FFF733}" type="presParOf" srcId="{C31E1B7D-80A8-4580-B189-2890C6D9D954}" destId="{956B736C-FF3A-4398-B140-DC7BA3263DC8}" srcOrd="2" destOrd="0" presId="urn:microsoft.com/office/officeart/2005/8/layout/list1"/>
    <dgm:cxn modelId="{A2E72667-712C-47E1-B518-794BCF15DAE4}" type="presParOf" srcId="{C31E1B7D-80A8-4580-B189-2890C6D9D954}" destId="{C3252E03-0803-4E66-BFFE-69FF67B4B456}" srcOrd="3" destOrd="0" presId="urn:microsoft.com/office/officeart/2005/8/layout/list1"/>
    <dgm:cxn modelId="{E9505660-2709-4351-AF1E-97C171CD3BA5}" type="presParOf" srcId="{C31E1B7D-80A8-4580-B189-2890C6D9D954}" destId="{7DE477B6-9259-4E47-9D27-03E6DA9E3D21}" srcOrd="4" destOrd="0" presId="urn:microsoft.com/office/officeart/2005/8/layout/list1"/>
    <dgm:cxn modelId="{D8CA9602-DB08-44A0-A4AB-15CA8CDB6ED3}" type="presParOf" srcId="{7DE477B6-9259-4E47-9D27-03E6DA9E3D21}" destId="{6DC5A2D2-45AC-42BC-88AA-9367C1DE2202}" srcOrd="0" destOrd="0" presId="urn:microsoft.com/office/officeart/2005/8/layout/list1"/>
    <dgm:cxn modelId="{9B0E1D3B-92D3-4479-BF27-34F19093AE47}" type="presParOf" srcId="{7DE477B6-9259-4E47-9D27-03E6DA9E3D21}" destId="{2644BC85-9117-49D6-BD26-59F17DDD1C46}" srcOrd="1" destOrd="0" presId="urn:microsoft.com/office/officeart/2005/8/layout/list1"/>
    <dgm:cxn modelId="{8B343909-E1BD-426B-B2E1-93B02F6B41BD}" type="presParOf" srcId="{C31E1B7D-80A8-4580-B189-2890C6D9D954}" destId="{D094B358-F74A-462D-B07D-E24EE55ACD22}" srcOrd="5" destOrd="0" presId="urn:microsoft.com/office/officeart/2005/8/layout/list1"/>
    <dgm:cxn modelId="{E1C80A24-41B8-442C-A7E9-E3484892E1D2}" type="presParOf" srcId="{C31E1B7D-80A8-4580-B189-2890C6D9D954}" destId="{60F2FE92-4C53-443A-B504-854B645AFC8D}" srcOrd="6" destOrd="0" presId="urn:microsoft.com/office/officeart/2005/8/layout/list1"/>
    <dgm:cxn modelId="{04D368FD-31C6-49C5-8141-0BF881181938}" type="presParOf" srcId="{C31E1B7D-80A8-4580-B189-2890C6D9D954}" destId="{90BD3E1D-122D-4823-9F50-8B3E41622795}" srcOrd="7" destOrd="0" presId="urn:microsoft.com/office/officeart/2005/8/layout/list1"/>
    <dgm:cxn modelId="{1998FD5E-443E-4D0E-B8AA-1D0DB0CD5428}" type="presParOf" srcId="{C31E1B7D-80A8-4580-B189-2890C6D9D954}" destId="{E7501D93-3879-45AC-ABCD-5C5F599F2E0F}" srcOrd="8" destOrd="0" presId="urn:microsoft.com/office/officeart/2005/8/layout/list1"/>
    <dgm:cxn modelId="{597F37E8-1CDE-40CA-A5E2-7614664E93F0}" type="presParOf" srcId="{E7501D93-3879-45AC-ABCD-5C5F599F2E0F}" destId="{3B0ED55C-994D-4B4E-A3AB-832E8347638F}" srcOrd="0" destOrd="0" presId="urn:microsoft.com/office/officeart/2005/8/layout/list1"/>
    <dgm:cxn modelId="{F06DC68E-2696-45D6-9644-50615F39301B}" type="presParOf" srcId="{E7501D93-3879-45AC-ABCD-5C5F599F2E0F}" destId="{152F2F16-8A0E-47AE-8354-8B43FD306CE7}" srcOrd="1" destOrd="0" presId="urn:microsoft.com/office/officeart/2005/8/layout/list1"/>
    <dgm:cxn modelId="{6E784D80-8F85-4D22-A9C8-223F08AD5BFA}" type="presParOf" srcId="{C31E1B7D-80A8-4580-B189-2890C6D9D954}" destId="{80062786-9779-4A89-8C3A-50EC2EB74DAF}" srcOrd="9" destOrd="0" presId="urn:microsoft.com/office/officeart/2005/8/layout/list1"/>
    <dgm:cxn modelId="{BE427301-5FA1-46E1-A050-1713EDFF4703}" type="presParOf" srcId="{C31E1B7D-80A8-4580-B189-2890C6D9D954}" destId="{AD3382E6-3E99-4904-B8F1-DDBCEA5A25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03608-1AFB-4ABB-A4F6-9AD397DC0F78}" type="doc">
      <dgm:prSet loTypeId="urn:microsoft.com/office/officeart/2005/8/layout/chart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6313BE0-C715-45B6-84F3-46D0B099386B}">
      <dgm:prSet phldrT="[نص]" custT="1"/>
      <dgm:spPr/>
      <dgm:t>
        <a:bodyPr/>
        <a:lstStyle/>
        <a:p>
          <a:pPr algn="justLow" rtl="1"/>
          <a:r>
            <a:rPr lang="ar-SA" sz="3200" b="1" dirty="0" smtClean="0"/>
            <a:t>ما الفرق بين مهارة التنبؤ والتوقع؟ </a:t>
          </a:r>
          <a:endParaRPr lang="ar-SA" sz="3200" b="1" dirty="0"/>
        </a:p>
      </dgm:t>
    </dgm:pt>
    <dgm:pt modelId="{45472AE3-BBF6-49B8-8334-017956354C92}" type="parTrans" cxnId="{1A0ECE55-2E2C-4080-9D9D-58100F0C4D87}">
      <dgm:prSet/>
      <dgm:spPr/>
      <dgm:t>
        <a:bodyPr/>
        <a:lstStyle/>
        <a:p>
          <a:pPr rtl="1"/>
          <a:endParaRPr lang="ar-SA"/>
        </a:p>
      </dgm:t>
    </dgm:pt>
    <dgm:pt modelId="{74C6F930-8E9C-48AC-9C5E-AA859F37CC27}" type="sibTrans" cxnId="{1A0ECE55-2E2C-4080-9D9D-58100F0C4D87}">
      <dgm:prSet/>
      <dgm:spPr/>
      <dgm:t>
        <a:bodyPr/>
        <a:lstStyle/>
        <a:p>
          <a:pPr rtl="1"/>
          <a:endParaRPr lang="ar-SA"/>
        </a:p>
      </dgm:t>
    </dgm:pt>
    <dgm:pt modelId="{3B70986C-F13C-4DBD-AAD5-793F2FF66673}">
      <dgm:prSet custT="1"/>
      <dgm:spPr/>
      <dgm:t>
        <a:bodyPr/>
        <a:lstStyle/>
        <a:p>
          <a:pPr algn="justLow" rtl="1"/>
          <a:r>
            <a:rPr lang="ar-SA" sz="2800" b="1" dirty="0" smtClean="0"/>
            <a:t>ما علاقة مهارة التنبؤ بمهارة السبب والنتيجة ومهارة جمع المعلومات ومهارة التخطيط؟ </a:t>
          </a:r>
          <a:endParaRPr lang="ar-SA" sz="2800" b="1" dirty="0"/>
        </a:p>
      </dgm:t>
    </dgm:pt>
    <dgm:pt modelId="{D4514924-79B0-4142-9A9F-021C6F30517A}" type="parTrans" cxnId="{6922BC53-3E02-4670-B0C6-766EFD2FB8AC}">
      <dgm:prSet/>
      <dgm:spPr/>
      <dgm:t>
        <a:bodyPr/>
        <a:lstStyle/>
        <a:p>
          <a:pPr rtl="1"/>
          <a:endParaRPr lang="ar-SA"/>
        </a:p>
      </dgm:t>
    </dgm:pt>
    <dgm:pt modelId="{0DD439AF-05B9-4E83-8AED-0D7672FE1A25}" type="sibTrans" cxnId="{6922BC53-3E02-4670-B0C6-766EFD2FB8AC}">
      <dgm:prSet/>
      <dgm:spPr/>
      <dgm:t>
        <a:bodyPr/>
        <a:lstStyle/>
        <a:p>
          <a:pPr rtl="1"/>
          <a:endParaRPr lang="ar-SA"/>
        </a:p>
      </dgm:t>
    </dgm:pt>
    <dgm:pt modelId="{C1EB7660-2C4A-48FE-8693-1B66B6F0CCE5}">
      <dgm:prSet custT="1"/>
      <dgm:spPr/>
      <dgm:t>
        <a:bodyPr/>
        <a:lstStyle/>
        <a:p>
          <a:pPr algn="justLow" rtl="1"/>
          <a:r>
            <a:rPr lang="ar-SA" sz="3200" b="1" dirty="0" smtClean="0"/>
            <a:t>متى نستخدم مهارة التنبؤ ؟ </a:t>
          </a:r>
          <a:endParaRPr lang="ar-SA" sz="3200" b="1" dirty="0"/>
        </a:p>
      </dgm:t>
    </dgm:pt>
    <dgm:pt modelId="{E4B61F3A-4F61-412C-B2E4-DCB5CF01F27A}" type="parTrans" cxnId="{D320FB58-F9F3-48C4-B24C-18840EEEDF9B}">
      <dgm:prSet/>
      <dgm:spPr/>
      <dgm:t>
        <a:bodyPr/>
        <a:lstStyle/>
        <a:p>
          <a:pPr rtl="1"/>
          <a:endParaRPr lang="ar-SA"/>
        </a:p>
      </dgm:t>
    </dgm:pt>
    <dgm:pt modelId="{44B8D6C1-D009-4560-AE55-022F95B5C474}" type="sibTrans" cxnId="{D320FB58-F9F3-48C4-B24C-18840EEEDF9B}">
      <dgm:prSet/>
      <dgm:spPr/>
      <dgm:t>
        <a:bodyPr/>
        <a:lstStyle/>
        <a:p>
          <a:pPr rtl="1"/>
          <a:endParaRPr lang="ar-SA"/>
        </a:p>
      </dgm:t>
    </dgm:pt>
    <dgm:pt modelId="{EAF79786-E46D-4B42-97AA-6BF3D02A3D04}" type="pres">
      <dgm:prSet presAssocID="{D7A03608-1AFB-4ABB-A4F6-9AD397DC0F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B994CEF-DFBD-433F-B264-87D30E23725D}" type="pres">
      <dgm:prSet presAssocID="{D7A03608-1AFB-4ABB-A4F6-9AD397DC0F78}" presName="wedg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57DE9C04-96B6-4966-9E78-B97B68A21B70}" type="pres">
      <dgm:prSet presAssocID="{D7A03608-1AFB-4ABB-A4F6-9AD397DC0F7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B67744-0B6D-4BB3-900F-9672534F8ABC}" type="pres">
      <dgm:prSet presAssocID="{D7A03608-1AFB-4ABB-A4F6-9AD397DC0F78}" presName="wedge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7D60A20-07CE-4DC5-9FF0-3D97E61EB844}" type="pres">
      <dgm:prSet presAssocID="{D7A03608-1AFB-4ABB-A4F6-9AD397DC0F7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CC6521-BCF9-4C16-BAC1-F3DE27FC7019}" type="pres">
      <dgm:prSet presAssocID="{D7A03608-1AFB-4ABB-A4F6-9AD397DC0F78}" presName="wedge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0304E2D9-8984-4393-B620-9CD324B3D8EB}" type="pres">
      <dgm:prSet presAssocID="{D7A03608-1AFB-4ABB-A4F6-9AD397DC0F7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22BC53-3E02-4670-B0C6-766EFD2FB8AC}" srcId="{D7A03608-1AFB-4ABB-A4F6-9AD397DC0F78}" destId="{3B70986C-F13C-4DBD-AAD5-793F2FF66673}" srcOrd="1" destOrd="0" parTransId="{D4514924-79B0-4142-9A9F-021C6F30517A}" sibTransId="{0DD439AF-05B9-4E83-8AED-0D7672FE1A25}"/>
    <dgm:cxn modelId="{7EB418D2-88DD-47F4-8495-80C78C991E94}" type="presOf" srcId="{C1EB7660-2C4A-48FE-8693-1B66B6F0CCE5}" destId="{0304E2D9-8984-4393-B620-9CD324B3D8EB}" srcOrd="1" destOrd="0" presId="urn:microsoft.com/office/officeart/2005/8/layout/chart3"/>
    <dgm:cxn modelId="{0EA8B969-E16D-44A9-941C-773FE2B80975}" type="presOf" srcId="{96313BE0-C715-45B6-84F3-46D0B099386B}" destId="{AB994CEF-DFBD-433F-B264-87D30E23725D}" srcOrd="0" destOrd="0" presId="urn:microsoft.com/office/officeart/2005/8/layout/chart3"/>
    <dgm:cxn modelId="{9E483391-C098-4790-8CE8-2BA8E74C887E}" type="presOf" srcId="{C1EB7660-2C4A-48FE-8693-1B66B6F0CCE5}" destId="{D4CC6521-BCF9-4C16-BAC1-F3DE27FC7019}" srcOrd="0" destOrd="0" presId="urn:microsoft.com/office/officeart/2005/8/layout/chart3"/>
    <dgm:cxn modelId="{1A0ECE55-2E2C-4080-9D9D-58100F0C4D87}" srcId="{D7A03608-1AFB-4ABB-A4F6-9AD397DC0F78}" destId="{96313BE0-C715-45B6-84F3-46D0B099386B}" srcOrd="0" destOrd="0" parTransId="{45472AE3-BBF6-49B8-8334-017956354C92}" sibTransId="{74C6F930-8E9C-48AC-9C5E-AA859F37CC27}"/>
    <dgm:cxn modelId="{556466ED-B473-429A-9D53-2D1EBE560087}" type="presOf" srcId="{D7A03608-1AFB-4ABB-A4F6-9AD397DC0F78}" destId="{EAF79786-E46D-4B42-97AA-6BF3D02A3D04}" srcOrd="0" destOrd="0" presId="urn:microsoft.com/office/officeart/2005/8/layout/chart3"/>
    <dgm:cxn modelId="{50FB942C-8B7A-4D6C-9A6A-AB4A95BEE758}" type="presOf" srcId="{96313BE0-C715-45B6-84F3-46D0B099386B}" destId="{57DE9C04-96B6-4966-9E78-B97B68A21B70}" srcOrd="1" destOrd="0" presId="urn:microsoft.com/office/officeart/2005/8/layout/chart3"/>
    <dgm:cxn modelId="{5278A2C0-59E4-4811-A4E1-A6A3D0555E33}" type="presOf" srcId="{3B70986C-F13C-4DBD-AAD5-793F2FF66673}" destId="{5EB67744-0B6D-4BB3-900F-9672534F8ABC}" srcOrd="0" destOrd="0" presId="urn:microsoft.com/office/officeart/2005/8/layout/chart3"/>
    <dgm:cxn modelId="{D320FB58-F9F3-48C4-B24C-18840EEEDF9B}" srcId="{D7A03608-1AFB-4ABB-A4F6-9AD397DC0F78}" destId="{C1EB7660-2C4A-48FE-8693-1B66B6F0CCE5}" srcOrd="2" destOrd="0" parTransId="{E4B61F3A-4F61-412C-B2E4-DCB5CF01F27A}" sibTransId="{44B8D6C1-D009-4560-AE55-022F95B5C474}"/>
    <dgm:cxn modelId="{7C20363F-8CE9-4368-B6D8-95DC0C20BE62}" type="presOf" srcId="{3B70986C-F13C-4DBD-AAD5-793F2FF66673}" destId="{87D60A20-07CE-4DC5-9FF0-3D97E61EB844}" srcOrd="1" destOrd="0" presId="urn:microsoft.com/office/officeart/2005/8/layout/chart3"/>
    <dgm:cxn modelId="{79F2D909-717D-43DB-8FD1-A856465C6581}" type="presParOf" srcId="{EAF79786-E46D-4B42-97AA-6BF3D02A3D04}" destId="{AB994CEF-DFBD-433F-B264-87D30E23725D}" srcOrd="0" destOrd="0" presId="urn:microsoft.com/office/officeart/2005/8/layout/chart3"/>
    <dgm:cxn modelId="{75915473-950A-405E-9DC1-9AC1AE0B3D3D}" type="presParOf" srcId="{EAF79786-E46D-4B42-97AA-6BF3D02A3D04}" destId="{57DE9C04-96B6-4966-9E78-B97B68A21B70}" srcOrd="1" destOrd="0" presId="urn:microsoft.com/office/officeart/2005/8/layout/chart3"/>
    <dgm:cxn modelId="{0E814618-4354-44E2-A71B-76FDE1906B9D}" type="presParOf" srcId="{EAF79786-E46D-4B42-97AA-6BF3D02A3D04}" destId="{5EB67744-0B6D-4BB3-900F-9672534F8ABC}" srcOrd="2" destOrd="0" presId="urn:microsoft.com/office/officeart/2005/8/layout/chart3"/>
    <dgm:cxn modelId="{4B6FBB08-3F22-4015-ADF5-BEE29F4CFF8C}" type="presParOf" srcId="{EAF79786-E46D-4B42-97AA-6BF3D02A3D04}" destId="{87D60A20-07CE-4DC5-9FF0-3D97E61EB844}" srcOrd="3" destOrd="0" presId="urn:microsoft.com/office/officeart/2005/8/layout/chart3"/>
    <dgm:cxn modelId="{877FB475-3F64-429D-A880-266337843507}" type="presParOf" srcId="{EAF79786-E46D-4B42-97AA-6BF3D02A3D04}" destId="{D4CC6521-BCF9-4C16-BAC1-F3DE27FC7019}" srcOrd="4" destOrd="0" presId="urn:microsoft.com/office/officeart/2005/8/layout/chart3"/>
    <dgm:cxn modelId="{CB6528E3-CB91-41C3-AF70-980787457D16}" type="presParOf" srcId="{EAF79786-E46D-4B42-97AA-6BF3D02A3D04}" destId="{0304E2D9-8984-4393-B620-9CD324B3D8E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736C-FF3A-4398-B140-DC7BA3263DC8}">
      <dsp:nvSpPr>
        <dsp:cNvPr id="0" name=""/>
        <dsp:cNvSpPr/>
      </dsp:nvSpPr>
      <dsp:spPr>
        <a:xfrm>
          <a:off x="0" y="606127"/>
          <a:ext cx="7620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D7556-FE1D-44ED-AF24-DB5FE30B933D}">
      <dsp:nvSpPr>
        <dsp:cNvPr id="0" name=""/>
        <dsp:cNvSpPr/>
      </dsp:nvSpPr>
      <dsp:spPr>
        <a:xfrm>
          <a:off x="1904999" y="45247"/>
          <a:ext cx="5334000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>
              <a:effectLst/>
            </a:rPr>
            <a:t>* ماذا يمكن أن يحدث ؟ </a:t>
          </a:r>
          <a:endParaRPr lang="ar-SA" sz="3800" kern="1200" dirty="0"/>
        </a:p>
      </dsp:txBody>
      <dsp:txXfrm>
        <a:off x="1959759" y="100007"/>
        <a:ext cx="5224480" cy="1012240"/>
      </dsp:txXfrm>
    </dsp:sp>
    <dsp:sp modelId="{60F2FE92-4C53-443A-B504-854B645AFC8D}">
      <dsp:nvSpPr>
        <dsp:cNvPr id="0" name=""/>
        <dsp:cNvSpPr/>
      </dsp:nvSpPr>
      <dsp:spPr>
        <a:xfrm>
          <a:off x="0" y="2329808"/>
          <a:ext cx="7620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4BC85-9117-49D6-BD26-59F17DDD1C46}">
      <dsp:nvSpPr>
        <dsp:cNvPr id="0" name=""/>
        <dsp:cNvSpPr/>
      </dsp:nvSpPr>
      <dsp:spPr>
        <a:xfrm>
          <a:off x="1904999" y="1768927"/>
          <a:ext cx="5334000" cy="11217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>
              <a:effectLst/>
            </a:rPr>
            <a:t>*  ماذا تسمى هذه المؤشرات؟ </a:t>
          </a:r>
        </a:p>
      </dsp:txBody>
      <dsp:txXfrm>
        <a:off x="1959759" y="1823687"/>
        <a:ext cx="5224480" cy="1012240"/>
      </dsp:txXfrm>
    </dsp:sp>
    <dsp:sp modelId="{AD3382E6-3E99-4904-B8F1-DDBCEA5A25D3}">
      <dsp:nvSpPr>
        <dsp:cNvPr id="0" name=""/>
        <dsp:cNvSpPr/>
      </dsp:nvSpPr>
      <dsp:spPr>
        <a:xfrm>
          <a:off x="0" y="4053488"/>
          <a:ext cx="7620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F2F16-8A0E-47AE-8354-8B43FD306CE7}">
      <dsp:nvSpPr>
        <dsp:cNvPr id="0" name=""/>
        <dsp:cNvSpPr/>
      </dsp:nvSpPr>
      <dsp:spPr>
        <a:xfrm>
          <a:off x="1904999" y="3492608"/>
          <a:ext cx="5334000" cy="1121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>
              <a:effectLst/>
            </a:rPr>
            <a:t>*  هل المؤشرات تظهر أن ذلك سوف يحدث؟ </a:t>
          </a:r>
        </a:p>
      </dsp:txBody>
      <dsp:txXfrm>
        <a:off x="1959759" y="3547368"/>
        <a:ext cx="5224480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94CEF-DFBD-433F-B264-87D30E23725D}">
      <dsp:nvSpPr>
        <dsp:cNvPr id="0" name=""/>
        <dsp:cNvSpPr/>
      </dsp:nvSpPr>
      <dsp:spPr>
        <a:xfrm>
          <a:off x="1840115" y="462914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Low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ما الفرق بين مهارة التنبؤ والتوقع؟ </a:t>
          </a:r>
          <a:endParaRPr lang="ar-SA" sz="3200" b="1" kern="1200" dirty="0"/>
        </a:p>
      </dsp:txBody>
      <dsp:txXfrm>
        <a:off x="4972164" y="1525904"/>
        <a:ext cx="1954530" cy="1920240"/>
      </dsp:txXfrm>
    </dsp:sp>
    <dsp:sp modelId="{5EB67744-0B6D-4BB3-900F-9672534F8ABC}">
      <dsp:nvSpPr>
        <dsp:cNvPr id="0" name=""/>
        <dsp:cNvSpPr/>
      </dsp:nvSpPr>
      <dsp:spPr>
        <a:xfrm>
          <a:off x="1543164" y="634364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Low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ما علاقة مهارة التنبؤ بمهارة السبب والنتيجة ومهارة جمع المعلومات ومهارة التخطيط؟ </a:t>
          </a:r>
          <a:endParaRPr lang="ar-SA" sz="2800" b="1" kern="1200" dirty="0"/>
        </a:p>
      </dsp:txBody>
      <dsp:txXfrm>
        <a:off x="3120504" y="4269105"/>
        <a:ext cx="2606040" cy="1783080"/>
      </dsp:txXfrm>
    </dsp:sp>
    <dsp:sp modelId="{D4CC6521-BCF9-4C16-BAC1-F3DE27FC7019}">
      <dsp:nvSpPr>
        <dsp:cNvPr id="0" name=""/>
        <dsp:cNvSpPr/>
      </dsp:nvSpPr>
      <dsp:spPr>
        <a:xfrm>
          <a:off x="1543164" y="634364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Low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متى نستخدم مهارة التنبؤ ؟ </a:t>
          </a:r>
          <a:endParaRPr lang="ar-SA" sz="3200" b="1" kern="1200" dirty="0"/>
        </a:p>
      </dsp:txBody>
      <dsp:txXfrm>
        <a:off x="2160384" y="1765934"/>
        <a:ext cx="1954530" cy="192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A5526E84-02B6-4C01-B0D0-155625983C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0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D76C695F-90D7-4217-B9CA-94CC2BEE4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319D-A7C3-4798-8C0A-08B120240C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4626-D050-4C6A-BBE1-502A81B405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DAF0-D4F5-4C39-9EA2-E027F13286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494-3BB0-4CAC-92E7-C9A7B6281F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1E84-E0EB-4F6A-A5FA-CC58D52954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2B84-0E70-46E6-A37F-C551897DDF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237A-C7F5-4160-92F2-9ED1F92A8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59E4-CA8C-4A13-8C7A-849FC6D44D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C00E-B35B-46F6-B4BC-C00639777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A02F-F2D6-43D3-9351-6A2253D621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46B5-5DBE-400B-8431-1D766AD2A0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4EC4AD-855B-4412-905D-8C6112871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Ws80ZgCj3Q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Bx5Zu3zbZY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مرحبا بك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تلميذتي العزيزة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279525"/>
            <a:ext cx="8532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400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و تحديد الأدوار</a:t>
            </a: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.</a:t>
            </a:r>
            <a:endParaRPr lang="en-US" sz="400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400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400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تعالى </a:t>
            </a:r>
            <a:r>
              <a:rPr lang="ar-SA" sz="400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 و تعاونوا على البر و التقوى )).</a:t>
            </a:r>
            <a:endParaRPr lang="en-US" sz="400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سلم </a:t>
            </a:r>
            <a:r>
              <a:rPr lang="ar-SA" sz="400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عمل منكم عملا فليتقنه ".</a:t>
            </a:r>
            <a:endParaRPr lang="en-US" sz="400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ctr">
              <a:buFontTx/>
              <a:buChar char="•"/>
              <a:tabLst>
                <a:tab pos="228600" algn="l"/>
              </a:tabLst>
            </a:pPr>
            <a:r>
              <a:rPr lang="ar-SA" sz="400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الحكمة </a:t>
            </a:r>
            <a:r>
              <a:rPr lang="ar-SA" sz="400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smtClean="0">
              <a:solidFill>
                <a:srgbClr val="FF0066"/>
              </a:solidFill>
              <a:cs typeface="FS_Strip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11154" r="24207" b="13461"/>
          <a:stretch>
            <a:fillRect/>
          </a:stretch>
        </p:blipFill>
        <p:spPr bwMode="auto">
          <a:xfrm>
            <a:off x="0" y="-20638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019925" y="98107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الأحد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00338" y="98107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التنبؤ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00338" y="12287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10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6600" y="14446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FF0066"/>
                </a:solidFill>
              </a:rPr>
              <a:t>جماعي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763713" y="4581525"/>
            <a:ext cx="205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يكثر إنتاج العسل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572000" y="5056188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ممارسة التمارين الرياضية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278063" y="5559425"/>
            <a:ext cx="117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الجفاف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787900" y="6092825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عدم الإستذكار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804025" y="1444625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17 </a:t>
            </a:r>
            <a:r>
              <a:rPr lang="ar-SA" sz="2000" b="1" dirty="0">
                <a:solidFill>
                  <a:srgbClr val="FF0066"/>
                </a:solidFill>
              </a:rPr>
              <a:t>2 34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43608" y="2348880"/>
            <a:ext cx="6984380" cy="4477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r>
              <a:rPr lang="ar-SA" sz="2400" b="1" dirty="0" smtClean="0"/>
              <a:t>من خلال مشاهدتك للعرض، تنبئي بالنتيجة النهائية لحل هذه المشكلة مستعينة بالمعلومات المقدمة في العرض.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  <a:cs typeface="ACS  Zomorrod Bold" pitchFamily="2" charset="-78"/>
              </a:rPr>
              <a:t>1. حكاية الغريق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hlinkClick r:id="rId3"/>
              </a:rPr>
              <a:t>http://www.youtube.com/watch?v=zWs80ZgCj3Q</a:t>
            </a:r>
            <a:endParaRPr lang="en-US" sz="2400" b="1" dirty="0" smtClean="0"/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CS  Zomorrod Bold" pitchFamily="2" charset="-78"/>
              </a:rPr>
              <a:t>2. رمي النفايات</a:t>
            </a:r>
            <a:endParaRPr lang="en-US" sz="2400" b="1" dirty="0">
              <a:solidFill>
                <a:srgbClr val="FF0000"/>
              </a:solidFill>
              <a:cs typeface="ACS  Zomorrod Bold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hlinkClick r:id="rId4"/>
              </a:rPr>
              <a:t>http://www.youtube.com/watch?v=Bx5Zu3zbZYQ</a:t>
            </a:r>
            <a:r>
              <a:rPr lang="ar-SA" sz="2400" b="1" dirty="0" smtClean="0"/>
              <a:t> </a:t>
            </a:r>
            <a:r>
              <a:rPr lang="en-US" sz="2400" b="1" dirty="0" smtClean="0"/>
              <a:t> </a:t>
            </a:r>
            <a:endParaRPr lang="ar-S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11154" r="24207" b="13461"/>
          <a:stretch>
            <a:fillRect/>
          </a:stretch>
        </p:blipFill>
        <p:spPr bwMode="auto">
          <a:xfrm>
            <a:off x="0" y="-20638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019925" y="981075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الأحد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00338" y="98107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التنبؤ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00338" y="12287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276600" y="1444625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فردي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763713" y="4581525"/>
            <a:ext cx="205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يكثر إنتاج العسل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572000" y="5056188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ممارسة التمارين الرياضية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278063" y="5559425"/>
            <a:ext cx="117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الجفاف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787900" y="6092825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66"/>
                </a:solidFill>
              </a:rPr>
              <a:t>عدم الإستذكار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804025" y="1444625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smtClean="0">
                <a:solidFill>
                  <a:srgbClr val="FF0066"/>
                </a:solidFill>
              </a:rPr>
              <a:t>17 </a:t>
            </a:r>
            <a:r>
              <a:rPr lang="ar-SA" sz="2000" b="1" dirty="0">
                <a:solidFill>
                  <a:srgbClr val="FF0066"/>
                </a:solidFill>
              </a:rPr>
              <a:t>2 34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43608" y="2060848"/>
            <a:ext cx="6984380" cy="47654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B050"/>
                </a:solidFill>
                <a:cs typeface="ACS  Akeek Bold" pitchFamily="2" charset="-78"/>
              </a:rPr>
              <a:t>جارة أمي وخبير الأرصاد الجوية</a:t>
            </a:r>
          </a:p>
          <a:p>
            <a:pPr algn="justLow"/>
            <a:r>
              <a:rPr lang="ar-SA" sz="2800" b="1" dirty="0" smtClean="0"/>
              <a:t>سمعت في الأخبار أن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غداً ستكون هناك عواصف رملية </a:t>
            </a:r>
            <a:r>
              <a:rPr lang="ar-SA" sz="2800" b="1" dirty="0" smtClean="0"/>
              <a:t>بينما جارتكم تقول: </a:t>
            </a:r>
            <a:r>
              <a:rPr lang="ar-SA" sz="2800" b="1" dirty="0" smtClean="0">
                <a:solidFill>
                  <a:srgbClr val="C00000"/>
                </a:solidFill>
              </a:rPr>
              <a:t>غداً سيكون الجو لطيفاً لا داعي للقلق </a:t>
            </a:r>
            <a:r>
              <a:rPr lang="ar-SA" sz="2800" b="1" dirty="0" smtClean="0"/>
              <a:t>.. فخبير الأرصاد يحب أن يخوف الناس.</a:t>
            </a:r>
          </a:p>
          <a:p>
            <a:pPr algn="justLow"/>
            <a:r>
              <a:rPr lang="ar-SA" sz="2800" b="1" dirty="0" smtClean="0">
                <a:solidFill>
                  <a:srgbClr val="FF6600"/>
                </a:solidFill>
              </a:rPr>
              <a:t>س/ لماذا اختلفت تنبؤات جارة أمك عن تنبؤات خبير الأرصاد؟</a:t>
            </a:r>
          </a:p>
          <a:p>
            <a:pPr algn="justLow"/>
            <a:r>
              <a:rPr lang="ar-SA" sz="2800" b="1" dirty="0" smtClean="0"/>
              <a:t>اختلف نتيجة أن تنبؤ الجارة قائم على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الإنطباعات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الشخصية</a:t>
            </a:r>
            <a:r>
              <a:rPr lang="ar-SA" sz="2800" b="1" dirty="0" smtClean="0"/>
              <a:t> فيسمى ذلك توقعاً، وليس تنبؤاً.</a:t>
            </a:r>
          </a:p>
          <a:p>
            <a:pPr algn="justLow"/>
            <a:r>
              <a:rPr lang="ar-SA" sz="2800" b="1" dirty="0" smtClean="0"/>
              <a:t>أما تنبؤ عالم الأرصاد فقد تم </a:t>
            </a:r>
            <a:r>
              <a:rPr lang="ar-SA" sz="2800" b="1" dirty="0" err="1" smtClean="0"/>
              <a:t>بناءاً</a:t>
            </a:r>
            <a:r>
              <a:rPr lang="ar-SA" sz="2800" b="1" dirty="0" smtClean="0"/>
              <a:t> على </a:t>
            </a:r>
            <a:r>
              <a:rPr lang="ar-SA" sz="2800" b="1" dirty="0" smtClean="0">
                <a:solidFill>
                  <a:srgbClr val="92D050"/>
                </a:solidFill>
              </a:rPr>
              <a:t>معلومات ودلالات ودراسة علمية.</a:t>
            </a:r>
          </a:p>
        </p:txBody>
      </p:sp>
      <p:sp>
        <p:nvSpPr>
          <p:cNvPr id="2" name="شكل بيضاوي 1"/>
          <p:cNvSpPr/>
          <p:nvPr/>
        </p:nvSpPr>
        <p:spPr>
          <a:xfrm rot="19897808">
            <a:off x="442857" y="1111125"/>
            <a:ext cx="648072" cy="463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5756782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994CEF-DFBD-433F-B264-87D30E23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B994CEF-DFBD-433F-B264-87D30E237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B67744-0B6D-4BB3-900F-9672534F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5EB67744-0B6D-4BB3-900F-9672534F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C6521-BCF9-4C16-BAC1-F3DE27FC7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D4CC6521-BCF9-4C16-BAC1-F3DE27FC7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683568" y="723403"/>
            <a:ext cx="7776864" cy="50405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2400" dirty="0" smtClean="0"/>
              <a:t>دخلت غرفتك فوجدت أوراقك مبعثرة على الأرض</a:t>
            </a:r>
          </a:p>
          <a:p>
            <a:pPr algn="ctr">
              <a:lnSpc>
                <a:spcPct val="300000"/>
              </a:lnSpc>
            </a:pPr>
            <a:r>
              <a:rPr lang="ar-SA" sz="2800" dirty="0" smtClean="0"/>
              <a:t>تنبئي بأسباب حدوث </a:t>
            </a:r>
            <a:r>
              <a:rPr lang="ar-SA" sz="2800" dirty="0" smtClean="0"/>
              <a:t>ذلك؟</a:t>
            </a:r>
            <a:endParaRPr lang="ar-SA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7200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8864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8" y="4046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3779912" y="1060177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Sudan" pitchFamily="2" charset="-78"/>
              </a:rPr>
              <a:t>فائدة</a:t>
            </a:r>
            <a:endParaRPr lang="en-US" smtClean="0">
              <a:solidFill>
                <a:srgbClr val="9933FF"/>
              </a:solidFill>
              <a:cs typeface="Hacen Sudan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71600" y="191683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ar-SA" sz="3200" b="1" dirty="0" smtClean="0">
                <a:solidFill>
                  <a:schemeClr val="bg1"/>
                </a:solidFill>
              </a:rPr>
              <a:t>عن أبي هريرة رضي </a:t>
            </a:r>
            <a:r>
              <a:rPr lang="ar-SA" sz="3200" b="1" dirty="0">
                <a:solidFill>
                  <a:schemeClr val="bg1"/>
                </a:solidFill>
              </a:rPr>
              <a:t>الله عنه عن النبي - صلى الله عليه وسلم – قال: ( مَنْ قَالَ </a:t>
            </a:r>
            <a:r>
              <a:rPr lang="ar-SA" sz="3200" b="1" dirty="0">
                <a:solidFill>
                  <a:srgbClr val="FFC000"/>
                </a:solidFill>
              </a:rPr>
              <a:t>سُبْحَانَ اللَّهِ وَبِحَمْدِهِ </a:t>
            </a:r>
            <a:r>
              <a:rPr lang="ar-SA" sz="3200" b="1" dirty="0">
                <a:solidFill>
                  <a:schemeClr val="bg1"/>
                </a:solidFill>
              </a:rPr>
              <a:t>فِي يَوْمٍ مِائَةَ مَرَّةٍ حُطَّتْ خَطَايَاهُ وَإِنْ كَانَتْ مِثْلَ زَبَدِ </a:t>
            </a:r>
            <a:r>
              <a:rPr lang="ar-SA" sz="3200" b="1" dirty="0" smtClean="0">
                <a:solidFill>
                  <a:schemeClr val="bg1"/>
                </a:solidFill>
              </a:rPr>
              <a:t>الْبَحْرِ)</a:t>
            </a:r>
          </a:p>
          <a:p>
            <a:pPr algn="justLow">
              <a:lnSpc>
                <a:spcPct val="200000"/>
              </a:lnSpc>
            </a:pPr>
            <a:r>
              <a:rPr lang="ar-SA" sz="2400" b="1" dirty="0" smtClean="0">
                <a:solidFill>
                  <a:schemeClr val="bg1"/>
                </a:solidFill>
              </a:rPr>
              <a:t>رواه </a:t>
            </a:r>
            <a:r>
              <a:rPr lang="ar-SA" sz="2400" b="1" dirty="0">
                <a:solidFill>
                  <a:schemeClr val="bg1"/>
                </a:solidFill>
              </a:rPr>
              <a:t>البخاري (6405) 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200900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مهمة 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منزلية</a:t>
            </a:r>
          </a:p>
          <a:p>
            <a:pPr algn="ctr"/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عددي المهن التي تعتمد على التنبؤ في أدائها</a:t>
            </a:r>
            <a:endParaRPr lang="ar-SA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FS_Bold"/>
            </a:endParaRPr>
          </a:p>
        </p:txBody>
      </p:sp>
      <p:pic>
        <p:nvPicPr>
          <p:cNvPr id="20484" name="Picture 5" descr="صورة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2459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2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شكرا ًلحسن تفاعلكن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بإذن الله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mtClean="0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 smtClean="0">
              <a:solidFill>
                <a:srgbClr val="9933FF"/>
              </a:solidFill>
              <a:cs typeface="Hacen Liner XL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ar-SA" sz="2400" smtClean="0"/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التزمي بوقت الحصة. 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smtClean="0">
                <a:solidFill>
                  <a:srgbClr val="FF660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smtClean="0">
              <a:solidFill>
                <a:srgbClr val="FF6600"/>
              </a:solidFill>
              <a:cs typeface="AGA Mashq Regular" pitchFamily="2" charset="-78"/>
            </a:endParaRPr>
          </a:p>
        </p:txBody>
      </p:sp>
      <p:pic>
        <p:nvPicPr>
          <p:cNvPr id="3076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orker1b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ook_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choolclip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92250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6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420938"/>
            <a:ext cx="77724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8000" smtClean="0">
                <a:solidFill>
                  <a:srgbClr val="FF0066"/>
                </a:solidFill>
                <a:cs typeface="Hacen Dalal" pitchFamily="2" charset="-78"/>
              </a:rPr>
              <a:t>مراجعة المهمة المنزلية</a:t>
            </a:r>
            <a:endParaRPr lang="en-US" sz="8000" smtClean="0">
              <a:solidFill>
                <a:srgbClr val="FF0066"/>
              </a:solidFill>
              <a:cs typeface="Hacen Dal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313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116632"/>
            <a:ext cx="7772400" cy="5616575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647023" y="710259"/>
            <a:ext cx="3888432" cy="7745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قصة إهمال سعاد لنظافة أسنانها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82" y="4938876"/>
            <a:ext cx="4143012" cy="191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94" y="4936011"/>
            <a:ext cx="2460006" cy="191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4938876"/>
            <a:ext cx="2557613" cy="19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572330833"/>
              </p:ext>
            </p:extLst>
          </p:nvPr>
        </p:nvGraphicFramePr>
        <p:xfrm>
          <a:off x="755576" y="820936"/>
          <a:ext cx="7620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D7556-FE1D-44ED-AF24-DB5FE30B9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4DD7556-FE1D-44ED-AF24-DB5FE30B9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B736C-FF3A-4398-B140-DC7BA3263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56B736C-FF3A-4398-B140-DC7BA3263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4BC85-9117-49D6-BD26-59F17DDD1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644BC85-9117-49D6-BD26-59F17DDD1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2FE92-4C53-443A-B504-854B645AF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0F2FE92-4C53-443A-B504-854B645AF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F2F16-8A0E-47AE-8354-8B43FD306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52F2F16-8A0E-47AE-8354-8B43FD306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3382E6-3E99-4904-B8F1-DDBCEA5A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D3382E6-3E99-4904-B8F1-DDBCEA5A2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7772400" cy="2674938"/>
          </a:xfrm>
        </p:spPr>
        <p:txBody>
          <a:bodyPr rtlCol="1">
            <a:normAutofit lnSpcReduction="10000"/>
          </a:bodyPr>
          <a:lstStyle/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6000" smtClean="0">
                <a:solidFill>
                  <a:srgbClr val="9933FF"/>
                </a:solidFill>
                <a:cs typeface="PT Bold Broken" pitchFamily="2" charset="-78"/>
              </a:rPr>
              <a:t>من خلال هذا المدخل توصلنا إلى مهارة هذا اليوم</a:t>
            </a:r>
            <a:endParaRPr lang="en-US" sz="6000" smtClean="0">
              <a:solidFill>
                <a:srgbClr val="9933FF"/>
              </a:solidFill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2484438" y="2420938"/>
            <a:ext cx="6135687" cy="3744912"/>
          </a:xfrm>
          <a:prstGeom prst="flowChartManualInpu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justLow"/>
            <a:r>
              <a:rPr lang="ar-SA" sz="2400" b="1" i="1" u="sng">
                <a:solidFill>
                  <a:srgbClr val="333399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>
              <a:ea typeface="Times New Roman" pitchFamily="18" charset="0"/>
              <a:cs typeface="Andalus" pitchFamily="2" charset="-78"/>
            </a:endParaRPr>
          </a:p>
          <a:p>
            <a:pPr algn="justLow" eaLnBrk="0" hangingPunct="0"/>
            <a:r>
              <a:rPr lang="ar-SA" sz="4000" b="1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هي المهارة التي تستخدم من جانب شخص ما يفكر فيما، سيحدث في </a:t>
            </a:r>
            <a:r>
              <a:rPr lang="ar-SA" sz="4000" b="1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المستقبل </a:t>
            </a:r>
            <a:r>
              <a:rPr lang="ar-SA" sz="4000" b="1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في ضوء ما لديه من </a:t>
            </a:r>
            <a:r>
              <a:rPr lang="ar-SA" sz="4000" b="1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معلومات </a:t>
            </a:r>
            <a:r>
              <a:rPr lang="ar-SA" sz="4000" b="1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سابقة.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2849563" y="342900"/>
            <a:ext cx="5394325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FS_Wood"/>
              </a:rPr>
              <a:t>مهارة التنبؤ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2652713"/>
            <a:ext cx="76231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>
                <a:solidFill>
                  <a:schemeClr val="accent1"/>
                </a:solidFill>
                <a:cs typeface="+mj-cs"/>
              </a:rPr>
              <a:t>التعرف على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العلاقة</a:t>
            </a:r>
            <a:r>
              <a:rPr lang="ar-SA" sz="2800" b="1" dirty="0">
                <a:solidFill>
                  <a:schemeClr val="accent1"/>
                </a:solidFill>
                <a:cs typeface="+mj-cs"/>
              </a:rPr>
              <a:t> بين الأسباب والنتائج.</a:t>
            </a:r>
          </a:p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>
                <a:solidFill>
                  <a:schemeClr val="accent1"/>
                </a:solidFill>
                <a:latin typeface="Hacen Qatar" pitchFamily="2" charset="-78"/>
                <a:cs typeface="+mj-cs"/>
              </a:rPr>
              <a:t>التدرب على </a:t>
            </a:r>
            <a:r>
              <a:rPr lang="ar-SA" sz="2800" b="1" dirty="0">
                <a:solidFill>
                  <a:srgbClr val="FF0000"/>
                </a:solidFill>
                <a:latin typeface="Hacen Qatar" pitchFamily="2" charset="-78"/>
                <a:cs typeface="+mj-cs"/>
              </a:rPr>
              <a:t>التخطيط والتجهيز الدقيق </a:t>
            </a:r>
            <a:r>
              <a:rPr lang="ar-SA" sz="2800" b="1" dirty="0">
                <a:solidFill>
                  <a:schemeClr val="accent1"/>
                </a:solidFill>
                <a:latin typeface="Hacen Qatar" pitchFamily="2" charset="-78"/>
                <a:cs typeface="+mj-cs"/>
              </a:rPr>
              <a:t>واستخدام بُعّدْ النظر.</a:t>
            </a:r>
            <a:endParaRPr lang="en-US" sz="2800" b="1" dirty="0">
              <a:solidFill>
                <a:schemeClr val="accent1"/>
              </a:solidFill>
              <a:latin typeface="Hacen Qatar" pitchFamily="2" charset="-78"/>
              <a:cs typeface="+mj-cs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4800" dirty="0">
              <a:solidFill>
                <a:srgbClr val="9933FF"/>
              </a:solidFill>
              <a:latin typeface="Hacen Qatar" pitchFamily="2" charset="-78"/>
              <a:cs typeface="Hacen Qatar" pitchFamily="2" charset="-78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331788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الهدف من المهارة </a:t>
            </a:r>
          </a:p>
        </p:txBody>
      </p:sp>
      <p:pic>
        <p:nvPicPr>
          <p:cNvPr id="10244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941888"/>
            <a:ext cx="1776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1154" r="1501" b="865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779912" y="2636912"/>
            <a:ext cx="1728192" cy="43204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74" y="5517231"/>
            <a:ext cx="1789993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3498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عرض على الشاشة (3:4)‏</PresentationFormat>
  <Paragraphs>78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قوانين الصف</vt:lpstr>
      <vt:lpstr>مراجعة المهمة المنزلية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فائدة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107</cp:revision>
  <cp:lastPrinted>1601-01-01T00:00:00Z</cp:lastPrinted>
  <dcterms:created xsi:type="dcterms:W3CDTF">1601-01-01T00:00:00Z</dcterms:created>
  <dcterms:modified xsi:type="dcterms:W3CDTF">2013-03-02T21:11:43Z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